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68"/>
  </p:notesMasterIdLst>
  <p:sldIdLst>
    <p:sldId id="256" r:id="rId2"/>
    <p:sldId id="259" r:id="rId3"/>
    <p:sldId id="260" r:id="rId4"/>
    <p:sldId id="263" r:id="rId5"/>
    <p:sldId id="330" r:id="rId6"/>
    <p:sldId id="264" r:id="rId7"/>
    <p:sldId id="265" r:id="rId8"/>
    <p:sldId id="266" r:id="rId9"/>
    <p:sldId id="267" r:id="rId10"/>
    <p:sldId id="299" r:id="rId11"/>
    <p:sldId id="300" r:id="rId12"/>
    <p:sldId id="268" r:id="rId13"/>
    <p:sldId id="269" r:id="rId14"/>
    <p:sldId id="304" r:id="rId15"/>
    <p:sldId id="270" r:id="rId16"/>
    <p:sldId id="301" r:id="rId17"/>
    <p:sldId id="302" r:id="rId18"/>
    <p:sldId id="303" r:id="rId19"/>
    <p:sldId id="306" r:id="rId20"/>
    <p:sldId id="305" r:id="rId21"/>
    <p:sldId id="307" r:id="rId22"/>
    <p:sldId id="308" r:id="rId23"/>
    <p:sldId id="309" r:id="rId24"/>
    <p:sldId id="310" r:id="rId25"/>
    <p:sldId id="311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313" r:id="rId34"/>
    <p:sldId id="312" r:id="rId35"/>
    <p:sldId id="278" r:id="rId36"/>
    <p:sldId id="279" r:id="rId37"/>
    <p:sldId id="314" r:id="rId38"/>
    <p:sldId id="315" r:id="rId39"/>
    <p:sldId id="316" r:id="rId40"/>
    <p:sldId id="280" r:id="rId41"/>
    <p:sldId id="281" r:id="rId42"/>
    <p:sldId id="282" r:id="rId43"/>
    <p:sldId id="283" r:id="rId44"/>
    <p:sldId id="317" r:id="rId45"/>
    <p:sldId id="318" r:id="rId46"/>
    <p:sldId id="319" r:id="rId47"/>
    <p:sldId id="329" r:id="rId48"/>
    <p:sldId id="284" r:id="rId49"/>
    <p:sldId id="286" r:id="rId50"/>
    <p:sldId id="287" r:id="rId51"/>
    <p:sldId id="288" r:id="rId52"/>
    <p:sldId id="289" r:id="rId53"/>
    <p:sldId id="320" r:id="rId54"/>
    <p:sldId id="321" r:id="rId55"/>
    <p:sldId id="322" r:id="rId56"/>
    <p:sldId id="323" r:id="rId57"/>
    <p:sldId id="325" r:id="rId58"/>
    <p:sldId id="291" r:id="rId59"/>
    <p:sldId id="292" r:id="rId60"/>
    <p:sldId id="328" r:id="rId61"/>
    <p:sldId id="326" r:id="rId62"/>
    <p:sldId id="327" r:id="rId63"/>
    <p:sldId id="293" r:id="rId64"/>
    <p:sldId id="294" r:id="rId65"/>
    <p:sldId id="295" r:id="rId66"/>
    <p:sldId id="296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D900"/>
    <a:srgbClr val="598695"/>
    <a:srgbClr val="739EAD"/>
    <a:srgbClr val="BBD0D7"/>
    <a:srgbClr val="4B7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450" y="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lan:Dropbox:Prosjekter:Bergen%20N&#230;ringsr&#229;d:2012:Rapportering%202012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2\Rapportering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6C858E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'Om respondenter'!$E$26:$E$32</c:f>
              <c:strCache>
                <c:ptCount val="7"/>
                <c:pt idx="0">
                  <c:v>Bergen (n=669)</c:v>
                </c:pt>
                <c:pt idx="1">
                  <c:v>Trondheim (n=480)</c:v>
                </c:pt>
                <c:pt idx="2">
                  <c:v>Stavanger (n=464)</c:v>
                </c:pt>
                <c:pt idx="3">
                  <c:v>Kristiansand (n=192)</c:v>
                </c:pt>
                <c:pt idx="4">
                  <c:v>Oslo Handelsstandsforening (n=158)</c:v>
                </c:pt>
                <c:pt idx="5">
                  <c:v>Oslo Handelskammer (n=79)</c:v>
                </c:pt>
                <c:pt idx="6">
                  <c:v>Tromsø (n=51)</c:v>
                </c:pt>
              </c:strCache>
            </c:strRef>
          </c:cat>
          <c:val>
            <c:numRef>
              <c:f>'Om respondenter'!$C$26:$C$32</c:f>
              <c:numCache>
                <c:formatCode>###0%</c:formatCode>
                <c:ptCount val="7"/>
                <c:pt idx="0">
                  <c:v>0.31963688485427599</c:v>
                </c:pt>
                <c:pt idx="1">
                  <c:v>0.229335881509795</c:v>
                </c:pt>
                <c:pt idx="2">
                  <c:v>0.221691352126135</c:v>
                </c:pt>
                <c:pt idx="3">
                  <c:v>9.1734352603917796E-2</c:v>
                </c:pt>
                <c:pt idx="4">
                  <c:v>7.5489727663640704E-2</c:v>
                </c:pt>
                <c:pt idx="5">
                  <c:v>3.7744863831820401E-2</c:v>
                </c:pt>
                <c:pt idx="6">
                  <c:v>2.43669374104157E-2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39866752"/>
        <c:axId val="39897344"/>
      </c:barChart>
      <c:catAx>
        <c:axId val="39866752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39897344"/>
        <c:crosses val="autoZero"/>
        <c:auto val="1"/>
        <c:lblAlgn val="ctr"/>
        <c:lblOffset val="100"/>
        <c:noMultiLvlLbl val="0"/>
      </c:catAx>
      <c:valAx>
        <c:axId val="39897344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3986675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6C858E"/>
            </a:solidFill>
            <a:ln>
              <a:noFill/>
            </a:ln>
          </c:spPr>
          <c:invertIfNegative val="0"/>
          <c:dLbls>
            <c:dLbl>
              <c:idx val="6"/>
              <c:delete val="1"/>
            </c:dLbl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'Svarprosent per region'!$A$2:$A$8</c:f>
              <c:strCache>
                <c:ptCount val="7"/>
                <c:pt idx="0">
                  <c:v>Bergen</c:v>
                </c:pt>
                <c:pt idx="1">
                  <c:v>Trondheim</c:v>
                </c:pt>
                <c:pt idx="2">
                  <c:v>Stavanger</c:v>
                </c:pt>
                <c:pt idx="3">
                  <c:v>Oslo Handelsstandsforening</c:v>
                </c:pt>
                <c:pt idx="4">
                  <c:v>Kristiansand</c:v>
                </c:pt>
                <c:pt idx="5">
                  <c:v>Oslo Handelskammer</c:v>
                </c:pt>
                <c:pt idx="6">
                  <c:v>Tromsø</c:v>
                </c:pt>
              </c:strCache>
            </c:strRef>
          </c:cat>
          <c:val>
            <c:numRef>
              <c:f>'Svarprosent per region'!$D$2:$D$8</c:f>
              <c:numCache>
                <c:formatCode>0%</c:formatCode>
                <c:ptCount val="7"/>
                <c:pt idx="0">
                  <c:v>0.21285396118358299</c:v>
                </c:pt>
                <c:pt idx="1">
                  <c:v>0.177580466148724</c:v>
                </c:pt>
                <c:pt idx="2">
                  <c:v>0.11562422128083701</c:v>
                </c:pt>
                <c:pt idx="3">
                  <c:v>0.11375089992800599</c:v>
                </c:pt>
                <c:pt idx="4">
                  <c:v>0.104404567699837</c:v>
                </c:pt>
                <c:pt idx="5">
                  <c:v>8.7583148558758303E-2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39909632"/>
        <c:axId val="40112512"/>
      </c:barChart>
      <c:catAx>
        <c:axId val="39909632"/>
        <c:scaling>
          <c:orientation val="maxMin"/>
        </c:scaling>
        <c:delete val="0"/>
        <c:axPos val="l"/>
        <c:majorTickMark val="out"/>
        <c:minorTickMark val="none"/>
        <c:tickLblPos val="nextTo"/>
        <c:crossAx val="40112512"/>
        <c:crosses val="autoZero"/>
        <c:auto val="1"/>
        <c:lblAlgn val="ctr"/>
        <c:lblOffset val="100"/>
        <c:noMultiLvlLbl val="0"/>
      </c:catAx>
      <c:valAx>
        <c:axId val="4011251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3990963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191090696996201E-2"/>
          <c:y val="9.2599098269053104E-2"/>
          <c:w val="0.92883360066102905"/>
          <c:h val="0.7913621457714400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C858E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'Om respondenter'!$E$2:$E$7</c:f>
              <c:strCache>
                <c:ptCount val="6"/>
                <c:pt idx="0">
                  <c:v>0-1 ansatte (n=138)</c:v>
                </c:pt>
                <c:pt idx="1">
                  <c:v>2-9 ansatte (n=463)</c:v>
                </c:pt>
                <c:pt idx="2">
                  <c:v>10-49 ansatte (n=677)</c:v>
                </c:pt>
                <c:pt idx="3">
                  <c:v>50-99 ansatte (n=215)</c:v>
                </c:pt>
                <c:pt idx="4">
                  <c:v>100-199 ansatte (n=162)</c:v>
                </c:pt>
                <c:pt idx="5">
                  <c:v>200 eller flere ansatte (n=430)</c:v>
                </c:pt>
              </c:strCache>
            </c:strRef>
          </c:cat>
          <c:val>
            <c:numRef>
              <c:f>'Om respondenter'!$C$2:$C$7</c:f>
              <c:numCache>
                <c:formatCode>###0%</c:formatCode>
                <c:ptCount val="6"/>
                <c:pt idx="0">
                  <c:v>6.6187050359712202E-2</c:v>
                </c:pt>
                <c:pt idx="1">
                  <c:v>0.222062350119904</c:v>
                </c:pt>
                <c:pt idx="2">
                  <c:v>0.32470023980815299</c:v>
                </c:pt>
                <c:pt idx="3">
                  <c:v>0.103117505995204</c:v>
                </c:pt>
                <c:pt idx="4">
                  <c:v>7.7697841726618699E-2</c:v>
                </c:pt>
                <c:pt idx="5">
                  <c:v>0.206235011990408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40157184"/>
        <c:axId val="40159872"/>
      </c:barChart>
      <c:catAx>
        <c:axId val="40157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40159872"/>
        <c:crosses val="autoZero"/>
        <c:auto val="1"/>
        <c:lblAlgn val="ctr"/>
        <c:lblOffset val="100"/>
        <c:noMultiLvlLbl val="0"/>
      </c:catAx>
      <c:valAx>
        <c:axId val="40159872"/>
        <c:scaling>
          <c:orientation val="minMax"/>
        </c:scaling>
        <c:delete val="0"/>
        <c:axPos val="l"/>
        <c:majorGridlines/>
        <c:numFmt formatCode="###0%" sourceLinked="1"/>
        <c:majorTickMark val="out"/>
        <c:minorTickMark val="none"/>
        <c:tickLblPos val="nextTo"/>
        <c:crossAx val="40157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6715539029843498"/>
          <c:y val="0"/>
          <c:w val="0.308666399338972"/>
          <c:h val="0.937656845317840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6C858E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'Om respondenter'!$E$8:$E$25</c:f>
              <c:strCache>
                <c:ptCount val="18"/>
                <c:pt idx="0">
                  <c:v>Varehandel, detalj/engros (n=256)</c:v>
                </c:pt>
                <c:pt idx="1">
                  <c:v>Konsulentvirksomhet (n=239)</c:v>
                </c:pt>
                <c:pt idx="2">
                  <c:v>Bygg- og anleggsvirksomhet (n=216)</c:v>
                </c:pt>
                <c:pt idx="3">
                  <c:v>Olje og gass (n=187)</c:v>
                </c:pt>
                <c:pt idx="4">
                  <c:v>Eiendom/teknisk og annen forretningsmessig tjenesteyting (n=168)</c:v>
                </c:pt>
                <c:pt idx="5">
                  <c:v>Annet, spesifiser her (n=166)</c:v>
                </c:pt>
                <c:pt idx="6">
                  <c:v>Bank/finans/forsikring/revisjon (n=163)</c:v>
                </c:pt>
                <c:pt idx="7">
                  <c:v>IT/media/kommunikasjon/tele (n=140)</c:v>
                </c:pt>
                <c:pt idx="8">
                  <c:v>Øvrig industri (n=102)</c:v>
                </c:pt>
                <c:pt idx="9">
                  <c:v>Reiseliv, hotell, restaurant (n=71)</c:v>
                </c:pt>
                <c:pt idx="10">
                  <c:v>Transport/logistikk (n=69)</c:v>
                </c:pt>
                <c:pt idx="11">
                  <c:v>Offentlig sektor (n=69)</c:v>
                </c:pt>
                <c:pt idx="12">
                  <c:v>Høgskole/universitet/forskning (n=64)</c:v>
                </c:pt>
                <c:pt idx="13">
                  <c:v>Maritim (n=53)</c:v>
                </c:pt>
                <c:pt idx="14">
                  <c:v>Helse/life science (n=40)</c:v>
                </c:pt>
                <c:pt idx="15">
                  <c:v>Kultur (n=39)</c:v>
                </c:pt>
                <c:pt idx="16">
                  <c:v>Energi, utenom olje og gass (n=33)</c:v>
                </c:pt>
                <c:pt idx="17">
                  <c:v> Marin (n=15)</c:v>
                </c:pt>
              </c:strCache>
            </c:strRef>
          </c:cat>
          <c:val>
            <c:numRef>
              <c:f>'Om respondenter'!$C$8:$C$25</c:f>
              <c:numCache>
                <c:formatCode>###0%</c:formatCode>
                <c:ptCount val="18"/>
                <c:pt idx="0">
                  <c:v>0.12248803827751201</c:v>
                </c:pt>
                <c:pt idx="1">
                  <c:v>0.114354066985646</c:v>
                </c:pt>
                <c:pt idx="2">
                  <c:v>0.103349282296651</c:v>
                </c:pt>
                <c:pt idx="3">
                  <c:v>8.9473684210526302E-2</c:v>
                </c:pt>
                <c:pt idx="4">
                  <c:v>8.0382775119617195E-2</c:v>
                </c:pt>
                <c:pt idx="5">
                  <c:v>7.9425837320574205E-2</c:v>
                </c:pt>
                <c:pt idx="6">
                  <c:v>7.7990430622009596E-2</c:v>
                </c:pt>
                <c:pt idx="7">
                  <c:v>6.6985645933014398E-2</c:v>
                </c:pt>
                <c:pt idx="8">
                  <c:v>4.8803827751196197E-2</c:v>
                </c:pt>
                <c:pt idx="9">
                  <c:v>3.3971291866028701E-2</c:v>
                </c:pt>
                <c:pt idx="10">
                  <c:v>3.30143540669856E-2</c:v>
                </c:pt>
                <c:pt idx="11">
                  <c:v>3.30143540669856E-2</c:v>
                </c:pt>
                <c:pt idx="12">
                  <c:v>3.0622009569378002E-2</c:v>
                </c:pt>
                <c:pt idx="13">
                  <c:v>2.5358851674641102E-2</c:v>
                </c:pt>
                <c:pt idx="14">
                  <c:v>1.9138755980861202E-2</c:v>
                </c:pt>
                <c:pt idx="15">
                  <c:v>1.86602870813397E-2</c:v>
                </c:pt>
                <c:pt idx="16">
                  <c:v>1.5789473684210499E-2</c:v>
                </c:pt>
                <c:pt idx="17" formatCode="####%">
                  <c:v>7.1770334928229701E-3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40183680"/>
        <c:axId val="40190720"/>
      </c:barChart>
      <c:catAx>
        <c:axId val="40183680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nb-NO"/>
          </a:p>
        </c:txPr>
        <c:crossAx val="40190720"/>
        <c:crosses val="autoZero"/>
        <c:auto val="1"/>
        <c:lblAlgn val="ctr"/>
        <c:lblOffset val="100"/>
        <c:noMultiLvlLbl val="0"/>
      </c:catAx>
      <c:valAx>
        <c:axId val="40190720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40183680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totalresultat'!$A$4</c:f>
          <c:strCache>
            <c:ptCount val="1"/>
            <c:pt idx="0">
              <c:v>Prioriter de fire viktigste behov som du mener styrker fremtidig konkurranseevne for din bedrift?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7.8361241212365498E-2"/>
          <c:w val="0.63563561713154304"/>
          <c:h val="0.868221164914773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totalresultat'!$B$4:$B$12</c:f>
              <c:strCache>
                <c:ptCount val="9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  <c:pt idx="3">
                  <c:v>Tettere nettverkssamarbeid mellom bedrifter</c:v>
                </c:pt>
                <c:pt idx="4">
                  <c:v>Tilgang på kapital</c:v>
                </c:pt>
                <c:pt idx="5">
                  <c:v>Tettere samarbeid med relevante forskningsmiljø</c:v>
                </c:pt>
                <c:pt idx="6">
                  <c:v>Mer tilgjengelig næringsareal</c:v>
                </c:pt>
                <c:pt idx="7">
                  <c:v>Bedre infrastruktur knyttet til IT, bredbånd, o.l.</c:v>
                </c:pt>
                <c:pt idx="8">
                  <c:v>Felles aktiviteter i internasjonale markeder</c:v>
                </c:pt>
              </c:strCache>
            </c:strRef>
          </c:cat>
          <c:val>
            <c:numRef>
              <c:f>'Flervalgsspørsmål totalresultat'!$C$4:$C$12</c:f>
              <c:numCache>
                <c:formatCode>###0%</c:formatCode>
                <c:ptCount val="9"/>
                <c:pt idx="0">
                  <c:v>0.66095654774619605</c:v>
                </c:pt>
                <c:pt idx="1">
                  <c:v>0.65197864157255003</c:v>
                </c:pt>
                <c:pt idx="2">
                  <c:v>0.55629822694664</c:v>
                </c:pt>
                <c:pt idx="3">
                  <c:v>0.35005192337229302</c:v>
                </c:pt>
                <c:pt idx="4">
                  <c:v>0.32906499079861501</c:v>
                </c:pt>
                <c:pt idx="5">
                  <c:v>0.20295381179847</c:v>
                </c:pt>
                <c:pt idx="6">
                  <c:v>0.19048069409450699</c:v>
                </c:pt>
                <c:pt idx="7">
                  <c:v>0.16971708792362999</c:v>
                </c:pt>
                <c:pt idx="8">
                  <c:v>0.14420821084243701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40208256"/>
        <c:axId val="40443904"/>
      </c:barChart>
      <c:catAx>
        <c:axId val="402082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40443904"/>
        <c:crosses val="autoZero"/>
        <c:auto val="1"/>
        <c:lblAlgn val="ctr"/>
        <c:lblOffset val="100"/>
        <c:noMultiLvlLbl val="0"/>
      </c:catAx>
      <c:valAx>
        <c:axId val="40443904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40208256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Flervalgsspørsmål!$A$4</c:f>
          <c:strCache>
            <c:ptCount val="1"/>
            <c:pt idx="0">
              <c:v>Prioriter de fire viktigste behov som du mener styrker fremtidig konkurranseevne for din bedrift?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Flervalgsspørsmål!$B$4:$B$6</c:f>
              <c:strCache>
                <c:ptCount val="3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</c:strCache>
            </c:strRef>
          </c:cat>
          <c:val>
            <c:numRef>
              <c:f>Flervalgsspørsmål!$C$4:$C$6</c:f>
              <c:numCache>
                <c:formatCode>###0%</c:formatCode>
                <c:ptCount val="3"/>
                <c:pt idx="0">
                  <c:v>0.66095654774619605</c:v>
                </c:pt>
                <c:pt idx="1">
                  <c:v>0.65197864157255003</c:v>
                </c:pt>
                <c:pt idx="2">
                  <c:v>0.55629822694664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Flervalgsspørsmål!$B$4:$B$6</c:f>
              <c:strCache>
                <c:ptCount val="3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</c:strCache>
            </c:strRef>
          </c:cat>
          <c:val>
            <c:numRef>
              <c:f>Flervalgsspørsmål!$D$4:$D$6</c:f>
              <c:numCache>
                <c:formatCode>###0%</c:formatCode>
                <c:ptCount val="3"/>
                <c:pt idx="0">
                  <c:v>0.66816143497757596</c:v>
                </c:pt>
                <c:pt idx="1">
                  <c:v>0.68759342301943005</c:v>
                </c:pt>
                <c:pt idx="2">
                  <c:v>0.56203288490283598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Flervalgsspørsmål!$B$4:$B$6</c:f>
              <c:strCache>
                <c:ptCount val="3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</c:strCache>
            </c:strRef>
          </c:cat>
          <c:val>
            <c:numRef>
              <c:f>Flervalgsspørsmål!$E$4:$E$6</c:f>
              <c:numCache>
                <c:formatCode>###0%</c:formatCode>
                <c:ptCount val="3"/>
                <c:pt idx="0">
                  <c:v>0.58333333333333603</c:v>
                </c:pt>
                <c:pt idx="1">
                  <c:v>0.65104166666666996</c:v>
                </c:pt>
                <c:pt idx="2">
                  <c:v>0.625000000000003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Flervalgsspørsmål!$B$4:$B$6</c:f>
              <c:strCache>
                <c:ptCount val="3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</c:strCache>
            </c:strRef>
          </c:cat>
          <c:val>
            <c:numRef>
              <c:f>Flervalgsspørsmål!$F$4:$F$6</c:f>
              <c:numCache>
                <c:formatCode>###0%</c:formatCode>
                <c:ptCount val="3"/>
                <c:pt idx="0">
                  <c:v>0.531645569620252</c:v>
                </c:pt>
                <c:pt idx="1">
                  <c:v>0.734177215189873</c:v>
                </c:pt>
                <c:pt idx="2">
                  <c:v>0.544303797468353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Flervalgsspørsmål!$B$4:$B$6</c:f>
              <c:strCache>
                <c:ptCount val="3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</c:strCache>
            </c:strRef>
          </c:cat>
          <c:val>
            <c:numRef>
              <c:f>Flervalgsspørsmål!$G$4:$G$6</c:f>
              <c:numCache>
                <c:formatCode>###0%</c:formatCode>
                <c:ptCount val="3"/>
                <c:pt idx="0">
                  <c:v>0.626582278481014</c:v>
                </c:pt>
                <c:pt idx="1">
                  <c:v>0.550632911392407</c:v>
                </c:pt>
                <c:pt idx="2">
                  <c:v>0.556962025316457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Flervalgsspørsmål!$B$4:$B$6</c:f>
              <c:strCache>
                <c:ptCount val="3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</c:strCache>
            </c:strRef>
          </c:cat>
          <c:val>
            <c:numRef>
              <c:f>Flervalgsspørsmål!$H$4:$H$6</c:f>
              <c:numCache>
                <c:formatCode>###0%</c:formatCode>
                <c:ptCount val="3"/>
                <c:pt idx="0">
                  <c:v>0.72629310344828302</c:v>
                </c:pt>
                <c:pt idx="1">
                  <c:v>0.65517241379310998</c:v>
                </c:pt>
                <c:pt idx="2">
                  <c:v>0.65732758620690301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Flervalgsspørsmål!$B$4:$B$6</c:f>
              <c:strCache>
                <c:ptCount val="3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</c:strCache>
            </c:strRef>
          </c:cat>
          <c:val>
            <c:numRef>
              <c:f>Flervalgsspørsmål!$I$4:$I$6</c:f>
              <c:numCache>
                <c:formatCode>###0%</c:formatCode>
                <c:ptCount val="3"/>
                <c:pt idx="0">
                  <c:v>0.74509803921568596</c:v>
                </c:pt>
                <c:pt idx="1">
                  <c:v>0.66666666666666696</c:v>
                </c:pt>
                <c:pt idx="2">
                  <c:v>0.54901960784313697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Flervalgsspørsmål!$B$4:$B$6</c:f>
              <c:strCache>
                <c:ptCount val="3"/>
                <c:pt idx="0">
                  <c:v>Tilgang på relevant arbeidskraft</c:v>
                </c:pt>
                <c:pt idx="1">
                  <c:v>Forutsigbare politiske avgjørelser</c:v>
                </c:pt>
                <c:pt idx="2">
                  <c:v>Bedre infrastruktur knyttet til vei, bane, kollektiv</c:v>
                </c:pt>
              </c:strCache>
            </c:strRef>
          </c:cat>
          <c:val>
            <c:numRef>
              <c:f>Flervalgsspørsmål!$J$4:$J$6</c:f>
              <c:numCache>
                <c:formatCode>###0%</c:formatCode>
                <c:ptCount val="3"/>
                <c:pt idx="0">
                  <c:v>0.64791666666667103</c:v>
                </c:pt>
                <c:pt idx="1">
                  <c:v>0.63958333333333806</c:v>
                </c:pt>
                <c:pt idx="2">
                  <c:v>0.391666666666667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7716224"/>
        <c:axId val="67717760"/>
      </c:barChart>
      <c:catAx>
        <c:axId val="677162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67717760"/>
        <c:crosses val="autoZero"/>
        <c:auto val="1"/>
        <c:lblAlgn val="ctr"/>
        <c:lblOffset val="100"/>
        <c:noMultiLvlLbl val="0"/>
      </c:catAx>
      <c:valAx>
        <c:axId val="67717760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67716224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099"/>
          <c:h val="0.840478148242654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Flervalgsspørsmål!$A$4</c:f>
          <c:strCache>
            <c:ptCount val="1"/>
            <c:pt idx="0">
              <c:v>Prioriter de fire viktigste behov som du mener styrker fremtidig konkurranseevne for din bedrift?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Flervalgsspørsmål!$B$7:$B$9</c:f>
              <c:strCache>
                <c:ptCount val="3"/>
                <c:pt idx="0">
                  <c:v>Tettere nettverkssamarbeid mellom bedrifter</c:v>
                </c:pt>
                <c:pt idx="1">
                  <c:v>Tilgang på kapital</c:v>
                </c:pt>
                <c:pt idx="2">
                  <c:v>Mer tilgjengelig næringsareal</c:v>
                </c:pt>
              </c:strCache>
            </c:strRef>
          </c:cat>
          <c:val>
            <c:numRef>
              <c:f>Flervalgsspørsmål!$C$7:$C$9</c:f>
              <c:numCache>
                <c:formatCode>###0%</c:formatCode>
                <c:ptCount val="3"/>
                <c:pt idx="0">
                  <c:v>0.35005192337229302</c:v>
                </c:pt>
                <c:pt idx="1">
                  <c:v>0.32906499079861501</c:v>
                </c:pt>
                <c:pt idx="2">
                  <c:v>0.20295381179847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Flervalgsspørsmål!$B$7:$B$9</c:f>
              <c:strCache>
                <c:ptCount val="3"/>
                <c:pt idx="0">
                  <c:v>Tettere nettverkssamarbeid mellom bedrifter</c:v>
                </c:pt>
                <c:pt idx="1">
                  <c:v>Tilgang på kapital</c:v>
                </c:pt>
                <c:pt idx="2">
                  <c:v>Mer tilgjengelig næringsareal</c:v>
                </c:pt>
              </c:strCache>
            </c:strRef>
          </c:cat>
          <c:val>
            <c:numRef>
              <c:f>Flervalgsspørsmål!$D$7:$D$9</c:f>
              <c:numCache>
                <c:formatCode>###0%</c:formatCode>
                <c:ptCount val="3"/>
                <c:pt idx="0">
                  <c:v>0.33781763826606398</c:v>
                </c:pt>
                <c:pt idx="1">
                  <c:v>0.34529147982062303</c:v>
                </c:pt>
                <c:pt idx="2">
                  <c:v>0.19880418535126901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Flervalgsspørsmål!$B$7:$B$9</c:f>
              <c:strCache>
                <c:ptCount val="3"/>
                <c:pt idx="0">
                  <c:v>Tettere nettverkssamarbeid mellom bedrifter</c:v>
                </c:pt>
                <c:pt idx="1">
                  <c:v>Tilgang på kapital</c:v>
                </c:pt>
                <c:pt idx="2">
                  <c:v>Mer tilgjengelig næringsareal</c:v>
                </c:pt>
              </c:strCache>
            </c:strRef>
          </c:cat>
          <c:val>
            <c:numRef>
              <c:f>Flervalgsspørsmål!$E$7:$E$9</c:f>
              <c:numCache>
                <c:formatCode>###0%</c:formatCode>
                <c:ptCount val="3"/>
                <c:pt idx="0">
                  <c:v>0.39583333333333498</c:v>
                </c:pt>
                <c:pt idx="1">
                  <c:v>0.312500000000001</c:v>
                </c:pt>
                <c:pt idx="2">
                  <c:v>9.8958333333333703E-2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Flervalgsspørsmål!$B$7:$B$9</c:f>
              <c:strCache>
                <c:ptCount val="3"/>
                <c:pt idx="0">
                  <c:v>Tettere nettverkssamarbeid mellom bedrifter</c:v>
                </c:pt>
                <c:pt idx="1">
                  <c:v>Tilgang på kapital</c:v>
                </c:pt>
                <c:pt idx="2">
                  <c:v>Mer tilgjengelig næringsareal</c:v>
                </c:pt>
              </c:strCache>
            </c:strRef>
          </c:cat>
          <c:val>
            <c:numRef>
              <c:f>Flervalgsspørsmål!$F$7:$F$9</c:f>
              <c:numCache>
                <c:formatCode>###0%</c:formatCode>
                <c:ptCount val="3"/>
                <c:pt idx="0">
                  <c:v>0.468354430379746</c:v>
                </c:pt>
                <c:pt idx="1">
                  <c:v>0.329113924050632</c:v>
                </c:pt>
                <c:pt idx="2">
                  <c:v>0.177215189873417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Flervalgsspørsmål!$B$7:$B$9</c:f>
              <c:strCache>
                <c:ptCount val="3"/>
                <c:pt idx="0">
                  <c:v>Tettere nettverkssamarbeid mellom bedrifter</c:v>
                </c:pt>
                <c:pt idx="1">
                  <c:v>Tilgang på kapital</c:v>
                </c:pt>
                <c:pt idx="2">
                  <c:v>Mer tilgjengelig næringsareal</c:v>
                </c:pt>
              </c:strCache>
            </c:strRef>
          </c:cat>
          <c:val>
            <c:numRef>
              <c:f>Flervalgsspørsmål!$G$7:$G$9</c:f>
              <c:numCache>
                <c:formatCode>###0%</c:formatCode>
                <c:ptCount val="3"/>
                <c:pt idx="0">
                  <c:v>0.246835443037975</c:v>
                </c:pt>
                <c:pt idx="1">
                  <c:v>0.215189873417722</c:v>
                </c:pt>
                <c:pt idx="2">
                  <c:v>0.272151898734177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Flervalgsspørsmål!$B$7:$B$9</c:f>
              <c:strCache>
                <c:ptCount val="3"/>
                <c:pt idx="0">
                  <c:v>Tettere nettverkssamarbeid mellom bedrifter</c:v>
                </c:pt>
                <c:pt idx="1">
                  <c:v>Tilgang på kapital</c:v>
                </c:pt>
                <c:pt idx="2">
                  <c:v>Mer tilgjengelig næringsareal</c:v>
                </c:pt>
              </c:strCache>
            </c:strRef>
          </c:cat>
          <c:val>
            <c:numRef>
              <c:f>Flervalgsspørsmål!$H$7:$H$9</c:f>
              <c:numCache>
                <c:formatCode>###0%</c:formatCode>
                <c:ptCount val="3"/>
                <c:pt idx="0">
                  <c:v>0.30603448275862399</c:v>
                </c:pt>
                <c:pt idx="1">
                  <c:v>0.340517241379314</c:v>
                </c:pt>
                <c:pt idx="2">
                  <c:v>0.19612068965517401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Flervalgsspørsmål!$B$7:$B$9</c:f>
              <c:strCache>
                <c:ptCount val="3"/>
                <c:pt idx="0">
                  <c:v>Tettere nettverkssamarbeid mellom bedrifter</c:v>
                </c:pt>
                <c:pt idx="1">
                  <c:v>Tilgang på kapital</c:v>
                </c:pt>
                <c:pt idx="2">
                  <c:v>Mer tilgjengelig næringsareal</c:v>
                </c:pt>
              </c:strCache>
            </c:strRef>
          </c:cat>
          <c:val>
            <c:numRef>
              <c:f>Flervalgsspørsmål!$I$7:$I$9</c:f>
              <c:numCache>
                <c:formatCode>###0%</c:formatCode>
                <c:ptCount val="3"/>
                <c:pt idx="0">
                  <c:v>0.29411764705882298</c:v>
                </c:pt>
                <c:pt idx="1">
                  <c:v>0.33333333333333298</c:v>
                </c:pt>
                <c:pt idx="2">
                  <c:v>0.33333333333333298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Flervalgsspørsmål!$B$7:$B$9</c:f>
              <c:strCache>
                <c:ptCount val="3"/>
                <c:pt idx="0">
                  <c:v>Tettere nettverkssamarbeid mellom bedrifter</c:v>
                </c:pt>
                <c:pt idx="1">
                  <c:v>Tilgang på kapital</c:v>
                </c:pt>
                <c:pt idx="2">
                  <c:v>Mer tilgjengelig næringsareal</c:v>
                </c:pt>
              </c:strCache>
            </c:strRef>
          </c:cat>
          <c:val>
            <c:numRef>
              <c:f>Flervalgsspørsmål!$J$7:$J$9</c:f>
              <c:numCache>
                <c:formatCode>###0%</c:formatCode>
                <c:ptCount val="3"/>
                <c:pt idx="0">
                  <c:v>0.44583333333333502</c:v>
                </c:pt>
                <c:pt idx="1">
                  <c:v>0.389583333333334</c:v>
                </c:pt>
                <c:pt idx="2">
                  <c:v>0.15000000000000099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7107584"/>
        <c:axId val="77109120"/>
      </c:barChart>
      <c:catAx>
        <c:axId val="7710758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77109120"/>
        <c:crosses val="autoZero"/>
        <c:auto val="1"/>
        <c:lblAlgn val="ctr"/>
        <c:lblOffset val="100"/>
        <c:noMultiLvlLbl val="0"/>
      </c:catAx>
      <c:valAx>
        <c:axId val="77109120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77107584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099"/>
          <c:h val="0.840478148242654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Flervalgsspørsmål!$A$4</c:f>
          <c:strCache>
            <c:ptCount val="1"/>
            <c:pt idx="0">
              <c:v>Prioriter de fire viktigste behov som du mener styrker fremtidig konkurranseevne for din bedrift?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Flervalgsspørsmål!$B$10:$B$12</c:f>
              <c:strCache>
                <c:ptCount val="3"/>
                <c:pt idx="0">
                  <c:v>Tettere samarbeid med relevante forskningsmiljø</c:v>
                </c:pt>
                <c:pt idx="1">
                  <c:v>Bedre infrastruktur knyttet til IT, bredbånd, o.l.</c:v>
                </c:pt>
                <c:pt idx="2">
                  <c:v>Felles aktiviteter i internasjonale markeder</c:v>
                </c:pt>
              </c:strCache>
            </c:strRef>
          </c:cat>
          <c:val>
            <c:numRef>
              <c:f>Flervalgsspørsmål!$C$10:$C$12</c:f>
              <c:numCache>
                <c:formatCode>###0%</c:formatCode>
                <c:ptCount val="3"/>
                <c:pt idx="0">
                  <c:v>0.19048069409450699</c:v>
                </c:pt>
                <c:pt idx="1">
                  <c:v>0.16971708792362999</c:v>
                </c:pt>
                <c:pt idx="2">
                  <c:v>0.14420821084243701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Flervalgsspørsmål!$B$10:$B$12</c:f>
              <c:strCache>
                <c:ptCount val="3"/>
                <c:pt idx="0">
                  <c:v>Tettere samarbeid med relevante forskningsmiljø</c:v>
                </c:pt>
                <c:pt idx="1">
                  <c:v>Bedre infrastruktur knyttet til IT, bredbånd, o.l.</c:v>
                </c:pt>
                <c:pt idx="2">
                  <c:v>Felles aktiviteter i internasjonale markeder</c:v>
                </c:pt>
              </c:strCache>
            </c:strRef>
          </c:cat>
          <c:val>
            <c:numRef>
              <c:f>Flervalgsspørsmål!$D$10:$D$12</c:f>
              <c:numCache>
                <c:formatCode>###0%</c:formatCode>
                <c:ptCount val="3"/>
                <c:pt idx="0">
                  <c:v>0.14947683109118001</c:v>
                </c:pt>
                <c:pt idx="1">
                  <c:v>0.19581464872944501</c:v>
                </c:pt>
                <c:pt idx="2">
                  <c:v>0.137518684603885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Flervalgsspørsmål!$B$10:$B$12</c:f>
              <c:strCache>
                <c:ptCount val="3"/>
                <c:pt idx="0">
                  <c:v>Tettere samarbeid med relevante forskningsmiljø</c:v>
                </c:pt>
                <c:pt idx="1">
                  <c:v>Bedre infrastruktur knyttet til IT, bredbånd, o.l.</c:v>
                </c:pt>
                <c:pt idx="2">
                  <c:v>Felles aktiviteter i internasjonale markeder</c:v>
                </c:pt>
              </c:strCache>
            </c:strRef>
          </c:cat>
          <c:val>
            <c:numRef>
              <c:f>Flervalgsspørsmål!$E$10:$E$12</c:f>
              <c:numCache>
                <c:formatCode>###0%</c:formatCode>
                <c:ptCount val="3"/>
                <c:pt idx="0">
                  <c:v>0.19791666666666699</c:v>
                </c:pt>
                <c:pt idx="1">
                  <c:v>0.156250000000001</c:v>
                </c:pt>
                <c:pt idx="2">
                  <c:v>0.125000000000001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Flervalgsspørsmål!$B$10:$B$12</c:f>
              <c:strCache>
                <c:ptCount val="3"/>
                <c:pt idx="0">
                  <c:v>Tettere samarbeid med relevante forskningsmiljø</c:v>
                </c:pt>
                <c:pt idx="1">
                  <c:v>Bedre infrastruktur knyttet til IT, bredbånd, o.l.</c:v>
                </c:pt>
                <c:pt idx="2">
                  <c:v>Felles aktiviteter i internasjonale markeder</c:v>
                </c:pt>
              </c:strCache>
            </c:strRef>
          </c:cat>
          <c:val>
            <c:numRef>
              <c:f>Flervalgsspørsmål!$F$10:$F$12</c:f>
              <c:numCache>
                <c:formatCode>###0%</c:formatCode>
                <c:ptCount val="3"/>
                <c:pt idx="0">
                  <c:v>0.240506329113924</c:v>
                </c:pt>
                <c:pt idx="1">
                  <c:v>0.215189873417721</c:v>
                </c:pt>
                <c:pt idx="2">
                  <c:v>0.253164556962025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Flervalgsspørsmål!$B$10:$B$12</c:f>
              <c:strCache>
                <c:ptCount val="3"/>
                <c:pt idx="0">
                  <c:v>Tettere samarbeid med relevante forskningsmiljø</c:v>
                </c:pt>
                <c:pt idx="1">
                  <c:v>Bedre infrastruktur knyttet til IT, bredbånd, o.l.</c:v>
                </c:pt>
                <c:pt idx="2">
                  <c:v>Felles aktiviteter i internasjonale markeder</c:v>
                </c:pt>
              </c:strCache>
            </c:strRef>
          </c:cat>
          <c:val>
            <c:numRef>
              <c:f>Flervalgsspørsmål!$G$10:$G$12</c:f>
              <c:numCache>
                <c:formatCode>###0%</c:formatCode>
                <c:ptCount val="3"/>
                <c:pt idx="0">
                  <c:v>7.5949367088607694E-2</c:v>
                </c:pt>
                <c:pt idx="1">
                  <c:v>0.215189873417722</c:v>
                </c:pt>
                <c:pt idx="2">
                  <c:v>0.151898734177215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Flervalgsspørsmål!$B$10:$B$12</c:f>
              <c:strCache>
                <c:ptCount val="3"/>
                <c:pt idx="0">
                  <c:v>Tettere samarbeid med relevante forskningsmiljø</c:v>
                </c:pt>
                <c:pt idx="1">
                  <c:v>Bedre infrastruktur knyttet til IT, bredbånd, o.l.</c:v>
                </c:pt>
                <c:pt idx="2">
                  <c:v>Felles aktiviteter i internasjonale markeder</c:v>
                </c:pt>
              </c:strCache>
            </c:strRef>
          </c:cat>
          <c:val>
            <c:numRef>
              <c:f>Flervalgsspørsmål!$H$10:$H$12</c:f>
              <c:numCache>
                <c:formatCode>###0%</c:formatCode>
                <c:ptCount val="3"/>
                <c:pt idx="0">
                  <c:v>0.14655172413793199</c:v>
                </c:pt>
                <c:pt idx="1">
                  <c:v>0.16379310344827799</c:v>
                </c:pt>
                <c:pt idx="2">
                  <c:v>0.13362068965517401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Flervalgsspørsmål!$B$10:$B$12</c:f>
              <c:strCache>
                <c:ptCount val="3"/>
                <c:pt idx="0">
                  <c:v>Tettere samarbeid med relevante forskningsmiljø</c:v>
                </c:pt>
                <c:pt idx="1">
                  <c:v>Bedre infrastruktur knyttet til IT, bredbånd, o.l.</c:v>
                </c:pt>
                <c:pt idx="2">
                  <c:v>Felles aktiviteter i internasjonale markeder</c:v>
                </c:pt>
              </c:strCache>
            </c:strRef>
          </c:cat>
          <c:val>
            <c:numRef>
              <c:f>Flervalgsspørsmål!$I$10:$I$12</c:f>
              <c:numCache>
                <c:formatCode>###0%</c:formatCode>
                <c:ptCount val="3"/>
                <c:pt idx="0">
                  <c:v>0.17647058823529399</c:v>
                </c:pt>
                <c:pt idx="1">
                  <c:v>0.13725490196078399</c:v>
                </c:pt>
                <c:pt idx="2">
                  <c:v>9.8039215686274495E-2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Flervalgsspørsmål!$B$10:$B$12</c:f>
              <c:strCache>
                <c:ptCount val="3"/>
                <c:pt idx="0">
                  <c:v>Tettere samarbeid med relevante forskningsmiljø</c:v>
                </c:pt>
                <c:pt idx="1">
                  <c:v>Bedre infrastruktur knyttet til IT, bredbånd, o.l.</c:v>
                </c:pt>
                <c:pt idx="2">
                  <c:v>Felles aktiviteter i internasjonale markeder</c:v>
                </c:pt>
              </c:strCache>
            </c:strRef>
          </c:cat>
          <c:val>
            <c:numRef>
              <c:f>Flervalgsspørsmål!$J$10:$J$12</c:f>
              <c:numCache>
                <c:formatCode>###0%</c:formatCode>
                <c:ptCount val="3"/>
                <c:pt idx="0">
                  <c:v>0.34166666666666701</c:v>
                </c:pt>
                <c:pt idx="1">
                  <c:v>0.15000000000000099</c:v>
                </c:pt>
                <c:pt idx="2">
                  <c:v>0.18541666666666801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8622080"/>
        <c:axId val="78652544"/>
      </c:barChart>
      <c:catAx>
        <c:axId val="786220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78652544"/>
        <c:crosses val="autoZero"/>
        <c:auto val="1"/>
        <c:lblAlgn val="ctr"/>
        <c:lblOffset val="100"/>
        <c:noMultiLvlLbl val="0"/>
      </c:catAx>
      <c:valAx>
        <c:axId val="78652544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78622080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099"/>
          <c:h val="0.840478148242654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totalresultat'!$A$13:$A$25</c:f>
          <c:strCache>
            <c:ptCount val="1"/>
            <c:pt idx="0">
              <c:v>I forkant av Stortingsvalget i 2013, hvor viktig er disse spørsmålene for din bedrift?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52580647905123001"/>
          <c:y val="7.8361241212365498E-2"/>
          <c:w val="0.414956620005833"/>
          <c:h val="0.8358176670506739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totalresultat'!$B$13:$B$25</c:f>
              <c:strCache>
                <c:ptCount val="1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  <c:pt idx="3">
                  <c:v>Forenkling av plan- og bygningsloven</c:v>
                </c:pt>
                <c:pt idx="4">
                  <c:v>Økte midler til forskning og utdanning</c:v>
                </c:pt>
                <c:pt idx="5">
                  <c:v>Redusert formueskatt</c:v>
                </c:pt>
                <c:pt idx="6">
                  <c:v>Økt bruk av offentlig-privat samarbeid</c:v>
                </c:pt>
                <c:pt idx="7">
                  <c:v>Likeverdige konkurransevilkår internasjonalt</c:v>
                </c:pt>
                <c:pt idx="8">
                  <c:v>Økte midler til kollektiv og bane generelt</c:v>
                </c:pt>
                <c:pt idx="9">
                  <c:v>Økt statlig finansiering av kollektiv og bane i storbyene</c:v>
                </c:pt>
                <c:pt idx="10">
                  <c:v>Økt privatisering av offentlige tjenester</c:v>
                </c:pt>
                <c:pt idx="11">
                  <c:v>Større nasjonalt fokus på klima- og miljøspørsmål</c:v>
                </c:pt>
                <c:pt idx="12">
                  <c:v>Reduserte kraftpriser</c:v>
                </c:pt>
              </c:strCache>
            </c:strRef>
          </c:cat>
          <c:val>
            <c:numRef>
              <c:f>'Flervalgsspørsmål totalresultat'!$C$13:$C$25</c:f>
              <c:numCache>
                <c:formatCode>###0%</c:formatCode>
                <c:ptCount val="13"/>
                <c:pt idx="0">
                  <c:v>0.53567676802613995</c:v>
                </c:pt>
                <c:pt idx="1">
                  <c:v>0.40446658401433799</c:v>
                </c:pt>
                <c:pt idx="2">
                  <c:v>0.38432342788224</c:v>
                </c:pt>
                <c:pt idx="3">
                  <c:v>0.27803669920574298</c:v>
                </c:pt>
                <c:pt idx="4">
                  <c:v>0.25444364013578502</c:v>
                </c:pt>
                <c:pt idx="5">
                  <c:v>0.23599152787490699</c:v>
                </c:pt>
                <c:pt idx="6">
                  <c:v>0.22933384408331001</c:v>
                </c:pt>
                <c:pt idx="7">
                  <c:v>0.19773915534724201</c:v>
                </c:pt>
                <c:pt idx="8">
                  <c:v>0.180371610572888</c:v>
                </c:pt>
                <c:pt idx="9">
                  <c:v>0.16295409393756299</c:v>
                </c:pt>
                <c:pt idx="10">
                  <c:v>0.152341029079996</c:v>
                </c:pt>
                <c:pt idx="11">
                  <c:v>0.107976258900797</c:v>
                </c:pt>
                <c:pt idx="12">
                  <c:v>7.9606852700741401E-2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78677120"/>
        <c:axId val="78684160"/>
      </c:barChart>
      <c:catAx>
        <c:axId val="786771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nb-NO"/>
          </a:p>
        </c:txPr>
        <c:crossAx val="78684160"/>
        <c:crosses val="autoZero"/>
        <c:auto val="1"/>
        <c:lblAlgn val="ctr"/>
        <c:lblOffset val="100"/>
        <c:noMultiLvlLbl val="0"/>
      </c:catAx>
      <c:valAx>
        <c:axId val="78684160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78677120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Flervalgsspørsmål!$A$13</c:f>
          <c:strCache>
            <c:ptCount val="1"/>
            <c:pt idx="0">
              <c:v>I forkant av Stortingsvalget i 2013, hvor viktig er disse spørsmålene for din bedrift?</c:v>
            </c:pt>
          </c:strCache>
        </c:strRef>
      </c:tx>
      <c:layout>
        <c:manualLayout>
          <c:xMode val="edge"/>
          <c:yMode val="edge"/>
          <c:x val="6.32253086419753E-2"/>
          <c:y val="0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7.8361241212365498E-2"/>
          <c:w val="0.43133457069192999"/>
          <c:h val="0.835817667050673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Flervalgsspørsmål!$B$13:$B$15</c:f>
              <c:strCache>
                <c:ptCount val="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</c:strCache>
            </c:strRef>
          </c:cat>
          <c:val>
            <c:numRef>
              <c:f>Flervalgsspørsmål!$C$13:$C$15</c:f>
              <c:numCache>
                <c:formatCode>###0%</c:formatCode>
                <c:ptCount val="3"/>
                <c:pt idx="0">
                  <c:v>0.53567676802613995</c:v>
                </c:pt>
                <c:pt idx="1">
                  <c:v>0.40446658401433799</c:v>
                </c:pt>
                <c:pt idx="2">
                  <c:v>0.38432342788224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Flervalgsspørsmål!$B$13:$B$15</c:f>
              <c:strCache>
                <c:ptCount val="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</c:strCache>
            </c:strRef>
          </c:cat>
          <c:val>
            <c:numRef>
              <c:f>Flervalgsspørsmål!$D$13:$D$15</c:f>
              <c:numCache>
                <c:formatCode>###0%</c:formatCode>
                <c:ptCount val="3"/>
                <c:pt idx="0">
                  <c:v>0.57847533632286696</c:v>
                </c:pt>
                <c:pt idx="1">
                  <c:v>0.414050822122567</c:v>
                </c:pt>
                <c:pt idx="2">
                  <c:v>0.38714499252615397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Flervalgsspørsmål!$B$13:$B$15</c:f>
              <c:strCache>
                <c:ptCount val="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</c:strCache>
            </c:strRef>
          </c:cat>
          <c:val>
            <c:numRef>
              <c:f>Flervalgsspørsmål!$E$13:$E$15</c:f>
              <c:numCache>
                <c:formatCode>###0%</c:formatCode>
                <c:ptCount val="3"/>
                <c:pt idx="0">
                  <c:v>0.54166666666666896</c:v>
                </c:pt>
                <c:pt idx="1">
                  <c:v>0.42708333333333498</c:v>
                </c:pt>
                <c:pt idx="2">
                  <c:v>0.500000000000002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Flervalgsspørsmål!$B$13:$B$15</c:f>
              <c:strCache>
                <c:ptCount val="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</c:strCache>
            </c:strRef>
          </c:cat>
          <c:val>
            <c:numRef>
              <c:f>Flervalgsspørsmål!$F$13:$F$15</c:f>
              <c:numCache>
                <c:formatCode>###0%</c:formatCode>
                <c:ptCount val="3"/>
                <c:pt idx="0">
                  <c:v>0.60759493670886</c:v>
                </c:pt>
                <c:pt idx="1">
                  <c:v>0.278481012658227</c:v>
                </c:pt>
                <c:pt idx="2">
                  <c:v>0.329113924050632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Flervalgsspørsmål!$B$13:$B$15</c:f>
              <c:strCache>
                <c:ptCount val="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</c:strCache>
            </c:strRef>
          </c:cat>
          <c:val>
            <c:numRef>
              <c:f>Flervalgsspørsmål!$G$13:$G$15</c:f>
              <c:numCache>
                <c:formatCode>###0%</c:formatCode>
                <c:ptCount val="3"/>
                <c:pt idx="0">
                  <c:v>0.563291139240508</c:v>
                </c:pt>
                <c:pt idx="1">
                  <c:v>0.411392405063292</c:v>
                </c:pt>
                <c:pt idx="2">
                  <c:v>0.240506329113924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Flervalgsspørsmål!$B$13:$B$15</c:f>
              <c:strCache>
                <c:ptCount val="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</c:strCache>
            </c:strRef>
          </c:cat>
          <c:val>
            <c:numRef>
              <c:f>Flervalgsspørsmål!$H$13:$H$15</c:f>
              <c:numCache>
                <c:formatCode>###0%</c:formatCode>
                <c:ptCount val="3"/>
                <c:pt idx="0">
                  <c:v>0.56034482758621296</c:v>
                </c:pt>
                <c:pt idx="1">
                  <c:v>0.37715517241379698</c:v>
                </c:pt>
                <c:pt idx="2">
                  <c:v>0.43318965517241798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Flervalgsspørsmål!$B$13:$B$15</c:f>
              <c:strCache>
                <c:ptCount val="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</c:strCache>
            </c:strRef>
          </c:cat>
          <c:val>
            <c:numRef>
              <c:f>Flervalgsspørsmål!$I$13:$I$15</c:f>
              <c:numCache>
                <c:formatCode>###0%</c:formatCode>
                <c:ptCount val="3"/>
                <c:pt idx="0">
                  <c:v>0.41176470588235298</c:v>
                </c:pt>
                <c:pt idx="1">
                  <c:v>0.47058823529411797</c:v>
                </c:pt>
                <c:pt idx="2">
                  <c:v>0.45098039215686297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Flervalgsspørsmål!$B$13:$B$15</c:f>
              <c:strCache>
                <c:ptCount val="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</c:strCache>
            </c:strRef>
          </c:cat>
          <c:val>
            <c:numRef>
              <c:f>Flervalgsspørsmål!$J$13:$J$15</c:f>
              <c:numCache>
                <c:formatCode>###0%</c:formatCode>
                <c:ptCount val="3"/>
                <c:pt idx="0">
                  <c:v>0.54375000000000295</c:v>
                </c:pt>
                <c:pt idx="1">
                  <c:v>0.37083333333333401</c:v>
                </c:pt>
                <c:pt idx="2">
                  <c:v>0.264583333333334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094912"/>
        <c:axId val="79096448"/>
      </c:barChart>
      <c:catAx>
        <c:axId val="790949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79096448"/>
        <c:crosses val="autoZero"/>
        <c:auto val="1"/>
        <c:lblAlgn val="ctr"/>
        <c:lblOffset val="100"/>
        <c:noMultiLvlLbl val="0"/>
      </c:catAx>
      <c:valAx>
        <c:axId val="79096448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79094912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"/>
          <c:w val="0.22306815354780099"/>
          <c:h val="0.94430134411203603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Flervalgsspørsmål!$A$13</c:f>
          <c:strCache>
            <c:ptCount val="1"/>
            <c:pt idx="0">
              <c:v>I forkant av Stortingsvalget i 2013, hvor viktig er disse spørsmålene for din bedrift?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Flervalgsspørsmål!$B$16:$B$18</c:f>
              <c:strCache>
                <c:ptCount val="3"/>
                <c:pt idx="0">
                  <c:v>Forenkling av plan- og bygningsloven</c:v>
                </c:pt>
                <c:pt idx="1">
                  <c:v>Økte midler til forskning og utdanning</c:v>
                </c:pt>
                <c:pt idx="2">
                  <c:v>Økt bruk av offentlig-privat samarbeid</c:v>
                </c:pt>
              </c:strCache>
            </c:strRef>
          </c:cat>
          <c:val>
            <c:numRef>
              <c:f>Flervalgsspørsmål!$C$16:$C$18</c:f>
              <c:numCache>
                <c:formatCode>###0%</c:formatCode>
                <c:ptCount val="3"/>
                <c:pt idx="0">
                  <c:v>0.27803669920574298</c:v>
                </c:pt>
                <c:pt idx="1">
                  <c:v>0.25444364013578502</c:v>
                </c:pt>
                <c:pt idx="2">
                  <c:v>0.23599152787490699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Flervalgsspørsmål!$B$16:$B$18</c:f>
              <c:strCache>
                <c:ptCount val="3"/>
                <c:pt idx="0">
                  <c:v>Forenkling av plan- og bygningsloven</c:v>
                </c:pt>
                <c:pt idx="1">
                  <c:v>Økte midler til forskning og utdanning</c:v>
                </c:pt>
                <c:pt idx="2">
                  <c:v>Økt bruk av offentlig-privat samarbeid</c:v>
                </c:pt>
              </c:strCache>
            </c:strRef>
          </c:cat>
          <c:val>
            <c:numRef>
              <c:f>Flervalgsspørsmål!$D$16:$D$18</c:f>
              <c:numCache>
                <c:formatCode>###0%</c:formatCode>
                <c:ptCount val="3"/>
                <c:pt idx="0">
                  <c:v>0.31390134529147601</c:v>
                </c:pt>
                <c:pt idx="1">
                  <c:v>0.24514200298953401</c:v>
                </c:pt>
                <c:pt idx="2">
                  <c:v>0.19431988041853401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Flervalgsspørsmål!$B$16:$B$18</c:f>
              <c:strCache>
                <c:ptCount val="3"/>
                <c:pt idx="0">
                  <c:v>Forenkling av plan- og bygningsloven</c:v>
                </c:pt>
                <c:pt idx="1">
                  <c:v>Økte midler til forskning og utdanning</c:v>
                </c:pt>
                <c:pt idx="2">
                  <c:v>Økt bruk av offentlig-privat samarbeid</c:v>
                </c:pt>
              </c:strCache>
            </c:strRef>
          </c:cat>
          <c:val>
            <c:numRef>
              <c:f>Flervalgsspørsmål!$E$16:$E$18</c:f>
              <c:numCache>
                <c:formatCode>###0%</c:formatCode>
                <c:ptCount val="3"/>
                <c:pt idx="0">
                  <c:v>0.281250000000001</c:v>
                </c:pt>
                <c:pt idx="1">
                  <c:v>0.25520833333333398</c:v>
                </c:pt>
                <c:pt idx="2">
                  <c:v>0.29166666666666802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Flervalgsspørsmål!$B$16:$B$18</c:f>
              <c:strCache>
                <c:ptCount val="3"/>
                <c:pt idx="0">
                  <c:v>Forenkling av plan- og bygningsloven</c:v>
                </c:pt>
                <c:pt idx="1">
                  <c:v>Økte midler til forskning og utdanning</c:v>
                </c:pt>
                <c:pt idx="2">
                  <c:v>Økt bruk av offentlig-privat samarbeid</c:v>
                </c:pt>
              </c:strCache>
            </c:strRef>
          </c:cat>
          <c:val>
            <c:numRef>
              <c:f>Flervalgsspørsmål!$F$16:$F$18</c:f>
              <c:numCache>
                <c:formatCode>###0%</c:formatCode>
                <c:ptCount val="3"/>
                <c:pt idx="0">
                  <c:v>0.265822784810126</c:v>
                </c:pt>
                <c:pt idx="1">
                  <c:v>0.278481012658227</c:v>
                </c:pt>
                <c:pt idx="2">
                  <c:v>0.253164556962025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Flervalgsspørsmål!$B$16:$B$18</c:f>
              <c:strCache>
                <c:ptCount val="3"/>
                <c:pt idx="0">
                  <c:v>Forenkling av plan- og bygningsloven</c:v>
                </c:pt>
                <c:pt idx="1">
                  <c:v>Økte midler til forskning og utdanning</c:v>
                </c:pt>
                <c:pt idx="2">
                  <c:v>Økt bruk av offentlig-privat samarbeid</c:v>
                </c:pt>
              </c:strCache>
            </c:strRef>
          </c:cat>
          <c:val>
            <c:numRef>
              <c:f>Flervalgsspørsmål!$G$16:$G$18</c:f>
              <c:numCache>
                <c:formatCode>###0%</c:formatCode>
                <c:ptCount val="3"/>
                <c:pt idx="0">
                  <c:v>0.19620253164557</c:v>
                </c:pt>
                <c:pt idx="1">
                  <c:v>7.5949367088607694E-2</c:v>
                </c:pt>
                <c:pt idx="2">
                  <c:v>8.8607594936708903E-2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Flervalgsspørsmål!$B$16:$B$18</c:f>
              <c:strCache>
                <c:ptCount val="3"/>
                <c:pt idx="0">
                  <c:v>Forenkling av plan- og bygningsloven</c:v>
                </c:pt>
                <c:pt idx="1">
                  <c:v>Økte midler til forskning og utdanning</c:v>
                </c:pt>
                <c:pt idx="2">
                  <c:v>Økt bruk av offentlig-privat samarbeid</c:v>
                </c:pt>
              </c:strCache>
            </c:strRef>
          </c:cat>
          <c:val>
            <c:numRef>
              <c:f>Flervalgsspørsmål!$H$16:$H$18</c:f>
              <c:numCache>
                <c:formatCode>###0%</c:formatCode>
                <c:ptCount val="3"/>
                <c:pt idx="0">
                  <c:v>0.27155172413793399</c:v>
                </c:pt>
                <c:pt idx="1">
                  <c:v>0.239224137931037</c:v>
                </c:pt>
                <c:pt idx="2">
                  <c:v>0.20905172413793299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Flervalgsspørsmål!$B$16:$B$18</c:f>
              <c:strCache>
                <c:ptCount val="3"/>
                <c:pt idx="0">
                  <c:v>Forenkling av plan- og bygningsloven</c:v>
                </c:pt>
                <c:pt idx="1">
                  <c:v>Økte midler til forskning og utdanning</c:v>
                </c:pt>
                <c:pt idx="2">
                  <c:v>Økt bruk av offentlig-privat samarbeid</c:v>
                </c:pt>
              </c:strCache>
            </c:strRef>
          </c:cat>
          <c:val>
            <c:numRef>
              <c:f>Flervalgsspørsmål!$I$16:$I$18</c:f>
              <c:numCache>
                <c:formatCode>###0%</c:formatCode>
                <c:ptCount val="3"/>
                <c:pt idx="0">
                  <c:v>0.35294117647058798</c:v>
                </c:pt>
                <c:pt idx="1">
                  <c:v>0.23529411764705899</c:v>
                </c:pt>
                <c:pt idx="2">
                  <c:v>0.29411764705882298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Flervalgsspørsmål!$B$16:$B$18</c:f>
              <c:strCache>
                <c:ptCount val="3"/>
                <c:pt idx="0">
                  <c:v>Forenkling av plan- og bygningsloven</c:v>
                </c:pt>
                <c:pt idx="1">
                  <c:v>Økte midler til forskning og utdanning</c:v>
                </c:pt>
                <c:pt idx="2">
                  <c:v>Økt bruk av offentlig-privat samarbeid</c:v>
                </c:pt>
              </c:strCache>
            </c:strRef>
          </c:cat>
          <c:val>
            <c:numRef>
              <c:f>Flervalgsspørsmål!$J$16:$J$18</c:f>
              <c:numCache>
                <c:formatCode>###0%</c:formatCode>
                <c:ptCount val="3"/>
                <c:pt idx="0">
                  <c:v>0.22916666666666799</c:v>
                </c:pt>
                <c:pt idx="1">
                  <c:v>0.40833333333333399</c:v>
                </c:pt>
                <c:pt idx="2">
                  <c:v>0.28333333333333399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8930304"/>
        <c:axId val="78931840"/>
      </c:barChart>
      <c:catAx>
        <c:axId val="7893030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78931840"/>
        <c:crosses val="autoZero"/>
        <c:auto val="1"/>
        <c:lblAlgn val="ctr"/>
        <c:lblOffset val="100"/>
        <c:noMultiLvlLbl val="0"/>
      </c:catAx>
      <c:valAx>
        <c:axId val="78931840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78930304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4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Flervalgsspørsmål!$A$13</c:f>
          <c:strCache>
            <c:ptCount val="1"/>
            <c:pt idx="0">
              <c:v>I forkant av Stortingsvalget i 2013, hvor viktig er disse spørsmålene for din bedrift?</c:v>
            </c:pt>
          </c:strCache>
        </c:strRef>
      </c:tx>
      <c:layout>
        <c:manualLayout>
          <c:xMode val="edge"/>
          <c:yMode val="edge"/>
          <c:x val="2.7731481481481499E-2"/>
          <c:y val="0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Flervalgsspørsmål!$B$19:$B$21</c:f>
              <c:strCache>
                <c:ptCount val="3"/>
                <c:pt idx="0">
                  <c:v>Redusert formueskatt</c:v>
                </c:pt>
                <c:pt idx="1">
                  <c:v>Likeverdige konkurransevilkår internasjonalt</c:v>
                </c:pt>
                <c:pt idx="2">
                  <c:v>Økte midler til kollektiv og bane generelt</c:v>
                </c:pt>
              </c:strCache>
            </c:strRef>
          </c:cat>
          <c:val>
            <c:numRef>
              <c:f>Flervalgsspørsmål!$C$19:$C$21</c:f>
              <c:numCache>
                <c:formatCode>###0%</c:formatCode>
                <c:ptCount val="3"/>
                <c:pt idx="0">
                  <c:v>0.22933384408331001</c:v>
                </c:pt>
                <c:pt idx="1">
                  <c:v>0.19773915534724201</c:v>
                </c:pt>
                <c:pt idx="2">
                  <c:v>0.180371610572888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Flervalgsspørsmål!$B$19:$B$21</c:f>
              <c:strCache>
                <c:ptCount val="3"/>
                <c:pt idx="0">
                  <c:v>Redusert formueskatt</c:v>
                </c:pt>
                <c:pt idx="1">
                  <c:v>Likeverdige konkurransevilkår internasjonalt</c:v>
                </c:pt>
                <c:pt idx="2">
                  <c:v>Økte midler til kollektiv og bane generelt</c:v>
                </c:pt>
              </c:strCache>
            </c:strRef>
          </c:cat>
          <c:val>
            <c:numRef>
              <c:f>Flervalgsspørsmål!$D$19:$D$21</c:f>
              <c:numCache>
                <c:formatCode>###0%</c:formatCode>
                <c:ptCount val="3"/>
                <c:pt idx="0">
                  <c:v>0.26457399103138701</c:v>
                </c:pt>
                <c:pt idx="1">
                  <c:v>0.230194319880416</c:v>
                </c:pt>
                <c:pt idx="2">
                  <c:v>0.182361733931239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Flervalgsspørsmål!$B$19:$B$21</c:f>
              <c:strCache>
                <c:ptCount val="3"/>
                <c:pt idx="0">
                  <c:v>Redusert formueskatt</c:v>
                </c:pt>
                <c:pt idx="1">
                  <c:v>Likeverdige konkurransevilkår internasjonalt</c:v>
                </c:pt>
                <c:pt idx="2">
                  <c:v>Økte midler til kollektiv og bane generelt</c:v>
                </c:pt>
              </c:strCache>
            </c:strRef>
          </c:cat>
          <c:val>
            <c:numRef>
              <c:f>Flervalgsspørsmål!$E$19:$E$21</c:f>
              <c:numCache>
                <c:formatCode>###0%</c:formatCode>
                <c:ptCount val="3"/>
                <c:pt idx="0">
                  <c:v>0.203125000000001</c:v>
                </c:pt>
                <c:pt idx="1">
                  <c:v>0.203125000000001</c:v>
                </c:pt>
                <c:pt idx="2">
                  <c:v>0.125000000000001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Flervalgsspørsmål!$B$19:$B$21</c:f>
              <c:strCache>
                <c:ptCount val="3"/>
                <c:pt idx="0">
                  <c:v>Redusert formueskatt</c:v>
                </c:pt>
                <c:pt idx="1">
                  <c:v>Likeverdige konkurransevilkår internasjonalt</c:v>
                </c:pt>
                <c:pt idx="2">
                  <c:v>Økte midler til kollektiv og bane generelt</c:v>
                </c:pt>
              </c:strCache>
            </c:strRef>
          </c:cat>
          <c:val>
            <c:numRef>
              <c:f>Flervalgsspørsmål!$F$19:$F$21</c:f>
              <c:numCache>
                <c:formatCode>###0%</c:formatCode>
                <c:ptCount val="3"/>
                <c:pt idx="0">
                  <c:v>0.379746835443037</c:v>
                </c:pt>
                <c:pt idx="1">
                  <c:v>0.265822784810126</c:v>
                </c:pt>
                <c:pt idx="2">
                  <c:v>0.240506329113924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Flervalgsspørsmål!$B$19:$B$21</c:f>
              <c:strCache>
                <c:ptCount val="3"/>
                <c:pt idx="0">
                  <c:v>Redusert formueskatt</c:v>
                </c:pt>
                <c:pt idx="1">
                  <c:v>Likeverdige konkurransevilkår internasjonalt</c:v>
                </c:pt>
                <c:pt idx="2">
                  <c:v>Økte midler til kollektiv og bane generelt</c:v>
                </c:pt>
              </c:strCache>
            </c:strRef>
          </c:cat>
          <c:val>
            <c:numRef>
              <c:f>Flervalgsspørsmål!$G$19:$G$21</c:f>
              <c:numCache>
                <c:formatCode>###0%</c:formatCode>
                <c:ptCount val="3"/>
                <c:pt idx="0">
                  <c:v>0.284810126582279</c:v>
                </c:pt>
                <c:pt idx="1">
                  <c:v>0.107594936708861</c:v>
                </c:pt>
                <c:pt idx="2">
                  <c:v>0.29746835443038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Flervalgsspørsmål!$B$19:$B$21</c:f>
              <c:strCache>
                <c:ptCount val="3"/>
                <c:pt idx="0">
                  <c:v>Redusert formueskatt</c:v>
                </c:pt>
                <c:pt idx="1">
                  <c:v>Likeverdige konkurransevilkår internasjonalt</c:v>
                </c:pt>
                <c:pt idx="2">
                  <c:v>Økte midler til kollektiv og bane generelt</c:v>
                </c:pt>
              </c:strCache>
            </c:strRef>
          </c:cat>
          <c:val>
            <c:numRef>
              <c:f>Flervalgsspørsmål!$H$19:$H$21</c:f>
              <c:numCache>
                <c:formatCode>###0%</c:formatCode>
                <c:ptCount val="3"/>
                <c:pt idx="0">
                  <c:v>0.23706896551724399</c:v>
                </c:pt>
                <c:pt idx="1">
                  <c:v>0.176724137931036</c:v>
                </c:pt>
                <c:pt idx="2">
                  <c:v>0.26293103448276101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Flervalgsspørsmål!$B$19:$B$21</c:f>
              <c:strCache>
                <c:ptCount val="3"/>
                <c:pt idx="0">
                  <c:v>Redusert formueskatt</c:v>
                </c:pt>
                <c:pt idx="1">
                  <c:v>Likeverdige konkurransevilkår internasjonalt</c:v>
                </c:pt>
                <c:pt idx="2">
                  <c:v>Økte midler til kollektiv og bane generelt</c:v>
                </c:pt>
              </c:strCache>
            </c:strRef>
          </c:cat>
          <c:val>
            <c:numRef>
              <c:f>Flervalgsspørsmål!$I$19:$I$21</c:f>
              <c:numCache>
                <c:formatCode>###0%</c:formatCode>
                <c:ptCount val="3"/>
                <c:pt idx="0">
                  <c:v>0.15686274509803899</c:v>
                </c:pt>
                <c:pt idx="1">
                  <c:v>0.17647058823529399</c:v>
                </c:pt>
                <c:pt idx="2">
                  <c:v>9.8039215686274495E-2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Flervalgsspørsmål!$B$19:$B$21</c:f>
              <c:strCache>
                <c:ptCount val="3"/>
                <c:pt idx="0">
                  <c:v>Redusert formueskatt</c:v>
                </c:pt>
                <c:pt idx="1">
                  <c:v>Likeverdige konkurransevilkår internasjonalt</c:v>
                </c:pt>
                <c:pt idx="2">
                  <c:v>Økte midler til kollektiv og bane generelt</c:v>
                </c:pt>
              </c:strCache>
            </c:strRef>
          </c:cat>
          <c:val>
            <c:numRef>
              <c:f>Flervalgsspørsmål!$J$19:$J$21</c:f>
              <c:numCache>
                <c:formatCode>###0%</c:formatCode>
                <c:ptCount val="3"/>
                <c:pt idx="0">
                  <c:v>0.19791666666666799</c:v>
                </c:pt>
                <c:pt idx="1">
                  <c:v>0.23958333333333401</c:v>
                </c:pt>
                <c:pt idx="2">
                  <c:v>0.13541666666666699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8994816"/>
        <c:axId val="79012992"/>
      </c:barChart>
      <c:catAx>
        <c:axId val="7899481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79012992"/>
        <c:crosses val="autoZero"/>
        <c:auto val="1"/>
        <c:lblAlgn val="ctr"/>
        <c:lblOffset val="100"/>
        <c:noMultiLvlLbl val="0"/>
      </c:catAx>
      <c:valAx>
        <c:axId val="79012992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78994816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1.34437717329487E-2"/>
          <c:w val="0.22306815354780199"/>
          <c:h val="0.92746514442675398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Flervalgsspørsmål!$A$13</c:f>
          <c:strCache>
            <c:ptCount val="1"/>
            <c:pt idx="0">
              <c:v>I forkant av Stortingsvalget i 2013, hvor viktig er disse spørsmålene for din bedrift?</c:v>
            </c:pt>
          </c:strCache>
        </c:strRef>
      </c:tx>
      <c:layout>
        <c:manualLayout>
          <c:xMode val="edge"/>
          <c:yMode val="edge"/>
          <c:x val="3.6990740740740699E-2"/>
          <c:y val="0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Flervalgsspørsmål!$B$22:$B$25</c:f>
              <c:strCache>
                <c:ptCount val="4"/>
                <c:pt idx="0">
                  <c:v>Økt statlig finansiering av kollektiv og bane i storbyene</c:v>
                </c:pt>
                <c:pt idx="1">
                  <c:v>Økt privatisering av offentlige tjenester</c:v>
                </c:pt>
                <c:pt idx="2">
                  <c:v>Større nasjonalt fokus på klima- og miljøspørsmål</c:v>
                </c:pt>
                <c:pt idx="3">
                  <c:v>Reduserte kraftpriser</c:v>
                </c:pt>
              </c:strCache>
            </c:strRef>
          </c:cat>
          <c:val>
            <c:numRef>
              <c:f>Flervalgsspørsmål!$C$22:$C$25</c:f>
              <c:numCache>
                <c:formatCode>###0%</c:formatCode>
                <c:ptCount val="4"/>
                <c:pt idx="0">
                  <c:v>0.16295409393756299</c:v>
                </c:pt>
                <c:pt idx="1">
                  <c:v>0.152341029079996</c:v>
                </c:pt>
                <c:pt idx="2">
                  <c:v>0.107976258900797</c:v>
                </c:pt>
                <c:pt idx="3">
                  <c:v>7.9606852700741401E-2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Flervalgsspørsmål!$B$22:$B$25</c:f>
              <c:strCache>
                <c:ptCount val="4"/>
                <c:pt idx="0">
                  <c:v>Økt statlig finansiering av kollektiv og bane i storbyene</c:v>
                </c:pt>
                <c:pt idx="1">
                  <c:v>Økt privatisering av offentlige tjenester</c:v>
                </c:pt>
                <c:pt idx="2">
                  <c:v>Større nasjonalt fokus på klima- og miljøspørsmål</c:v>
                </c:pt>
                <c:pt idx="3">
                  <c:v>Reduserte kraftpriser</c:v>
                </c:pt>
              </c:strCache>
            </c:strRef>
          </c:cat>
          <c:val>
            <c:numRef>
              <c:f>Flervalgsspørsmål!$D$22:$D$25</c:f>
              <c:numCache>
                <c:formatCode>###0%</c:formatCode>
                <c:ptCount val="4"/>
                <c:pt idx="0">
                  <c:v>0.16741405082212099</c:v>
                </c:pt>
                <c:pt idx="1">
                  <c:v>0.14798206278026799</c:v>
                </c:pt>
                <c:pt idx="2">
                  <c:v>0.10014947683109</c:v>
                </c:pt>
                <c:pt idx="3">
                  <c:v>4.1853512705530303E-2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Flervalgsspørsmål!$B$22:$B$25</c:f>
              <c:strCache>
                <c:ptCount val="4"/>
                <c:pt idx="0">
                  <c:v>Økt statlig finansiering av kollektiv og bane i storbyene</c:v>
                </c:pt>
                <c:pt idx="1">
                  <c:v>Økt privatisering av offentlige tjenester</c:v>
                </c:pt>
                <c:pt idx="2">
                  <c:v>Større nasjonalt fokus på klima- og miljøspørsmål</c:v>
                </c:pt>
                <c:pt idx="3">
                  <c:v>Reduserte kraftpriser</c:v>
                </c:pt>
              </c:strCache>
            </c:strRef>
          </c:cat>
          <c:val>
            <c:numRef>
              <c:f>Flervalgsspørsmål!$E$22:$E$25</c:f>
              <c:numCache>
                <c:formatCode>###0%</c:formatCode>
                <c:ptCount val="4"/>
                <c:pt idx="0">
                  <c:v>0.119791666666667</c:v>
                </c:pt>
                <c:pt idx="1">
                  <c:v>0.15104166666666699</c:v>
                </c:pt>
                <c:pt idx="2">
                  <c:v>0.119791666666667</c:v>
                </c:pt>
                <c:pt idx="3">
                  <c:v>6.7708333333333606E-2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Flervalgsspørsmål!$B$22:$B$25</c:f>
              <c:strCache>
                <c:ptCount val="4"/>
                <c:pt idx="0">
                  <c:v>Økt statlig finansiering av kollektiv og bane i storbyene</c:v>
                </c:pt>
                <c:pt idx="1">
                  <c:v>Økt privatisering av offentlige tjenester</c:v>
                </c:pt>
                <c:pt idx="2">
                  <c:v>Større nasjonalt fokus på klima- og miljøspørsmål</c:v>
                </c:pt>
                <c:pt idx="3">
                  <c:v>Reduserte kraftpriser</c:v>
                </c:pt>
              </c:strCache>
            </c:strRef>
          </c:cat>
          <c:val>
            <c:numRef>
              <c:f>Flervalgsspørsmål!$F$22:$F$25</c:f>
              <c:numCache>
                <c:formatCode>###0%</c:formatCode>
                <c:ptCount val="4"/>
                <c:pt idx="0">
                  <c:v>0.177215189873417</c:v>
                </c:pt>
                <c:pt idx="1">
                  <c:v>0.151898734177215</c:v>
                </c:pt>
                <c:pt idx="2">
                  <c:v>0.139240506329114</c:v>
                </c:pt>
                <c:pt idx="3">
                  <c:v>6.3291139240506195E-2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Flervalgsspørsmål!$B$22:$B$25</c:f>
              <c:strCache>
                <c:ptCount val="4"/>
                <c:pt idx="0">
                  <c:v>Økt statlig finansiering av kollektiv og bane i storbyene</c:v>
                </c:pt>
                <c:pt idx="1">
                  <c:v>Økt privatisering av offentlige tjenester</c:v>
                </c:pt>
                <c:pt idx="2">
                  <c:v>Større nasjonalt fokus på klima- og miljøspørsmål</c:v>
                </c:pt>
                <c:pt idx="3">
                  <c:v>Reduserte kraftpriser</c:v>
                </c:pt>
              </c:strCache>
            </c:strRef>
          </c:cat>
          <c:val>
            <c:numRef>
              <c:f>Flervalgsspørsmål!$G$22:$G$25</c:f>
              <c:numCache>
                <c:formatCode>###0%</c:formatCode>
                <c:ptCount val="4"/>
                <c:pt idx="0">
                  <c:v>0.284810126582279</c:v>
                </c:pt>
                <c:pt idx="1">
                  <c:v>0.120253164556962</c:v>
                </c:pt>
                <c:pt idx="2">
                  <c:v>5.0632911392405097E-2</c:v>
                </c:pt>
                <c:pt idx="3">
                  <c:v>0.208860759493671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Flervalgsspørsmål!$B$22:$B$25</c:f>
              <c:strCache>
                <c:ptCount val="4"/>
                <c:pt idx="0">
                  <c:v>Økt statlig finansiering av kollektiv og bane i storbyene</c:v>
                </c:pt>
                <c:pt idx="1">
                  <c:v>Økt privatisering av offentlige tjenester</c:v>
                </c:pt>
                <c:pt idx="2">
                  <c:v>Større nasjonalt fokus på klima- og miljøspørsmål</c:v>
                </c:pt>
                <c:pt idx="3">
                  <c:v>Reduserte kraftpriser</c:v>
                </c:pt>
              </c:strCache>
            </c:strRef>
          </c:cat>
          <c:val>
            <c:numRef>
              <c:f>Flervalgsspørsmål!$H$22:$H$25</c:f>
              <c:numCache>
                <c:formatCode>###0%</c:formatCode>
                <c:ptCount val="4"/>
                <c:pt idx="0">
                  <c:v>0.24353448275862299</c:v>
                </c:pt>
                <c:pt idx="1">
                  <c:v>0.118534482758622</c:v>
                </c:pt>
                <c:pt idx="2">
                  <c:v>9.0517241379311206E-2</c:v>
                </c:pt>
                <c:pt idx="3">
                  <c:v>6.6810344827586896E-2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Flervalgsspørsmål!$B$22:$B$25</c:f>
              <c:strCache>
                <c:ptCount val="4"/>
                <c:pt idx="0">
                  <c:v>Økt statlig finansiering av kollektiv og bane i storbyene</c:v>
                </c:pt>
                <c:pt idx="1">
                  <c:v>Økt privatisering av offentlige tjenester</c:v>
                </c:pt>
                <c:pt idx="2">
                  <c:v>Større nasjonalt fokus på klima- og miljøspørsmål</c:v>
                </c:pt>
                <c:pt idx="3">
                  <c:v>Reduserte kraftpriser</c:v>
                </c:pt>
              </c:strCache>
            </c:strRef>
          </c:cat>
          <c:val>
            <c:numRef>
              <c:f>Flervalgsspørsmål!$I$22:$I$25</c:f>
              <c:numCache>
                <c:formatCode>###0%</c:formatCode>
                <c:ptCount val="4"/>
                <c:pt idx="0">
                  <c:v>9.8039215686274495E-2</c:v>
                </c:pt>
                <c:pt idx="1">
                  <c:v>0.21568627450980399</c:v>
                </c:pt>
                <c:pt idx="2">
                  <c:v>0.11764705882352899</c:v>
                </c:pt>
                <c:pt idx="3">
                  <c:v>7.8431372549019607E-2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Flervalgsspørsmål!$B$22:$B$25</c:f>
              <c:strCache>
                <c:ptCount val="4"/>
                <c:pt idx="0">
                  <c:v>Økt statlig finansiering av kollektiv og bane i storbyene</c:v>
                </c:pt>
                <c:pt idx="1">
                  <c:v>Økt privatisering av offentlige tjenester</c:v>
                </c:pt>
                <c:pt idx="2">
                  <c:v>Større nasjonalt fokus på klima- og miljøspørsmål</c:v>
                </c:pt>
                <c:pt idx="3">
                  <c:v>Reduserte kraftpriser</c:v>
                </c:pt>
              </c:strCache>
            </c:strRef>
          </c:cat>
          <c:val>
            <c:numRef>
              <c:f>Flervalgsspørsmål!$J$22:$J$25</c:f>
              <c:numCache>
                <c:formatCode>###0%</c:formatCode>
                <c:ptCount val="4"/>
                <c:pt idx="0">
                  <c:v>0.1</c:v>
                </c:pt>
                <c:pt idx="1">
                  <c:v>0.15000000000000099</c:v>
                </c:pt>
                <c:pt idx="2">
                  <c:v>0.139583333333334</c:v>
                </c:pt>
                <c:pt idx="3">
                  <c:v>6.2500000000000305E-2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574528"/>
        <c:axId val="81588608"/>
      </c:barChart>
      <c:catAx>
        <c:axId val="8157452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1588608"/>
        <c:crosses val="autoZero"/>
        <c:auto val="1"/>
        <c:lblAlgn val="ctr"/>
        <c:lblOffset val="100"/>
        <c:noMultiLvlLbl val="0"/>
      </c:catAx>
      <c:valAx>
        <c:axId val="81588608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1574528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"/>
          <c:w val="0.22306815354780199"/>
          <c:h val="0.98358581004436196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totalresultat'!$A$26:$A$31</c:f>
          <c:strCache>
            <c:ptCount val="1"/>
            <c:pt idx="0">
              <c:v>Hvilke former for skatter og avgifter mener du er mest utfordrende for næringslivet?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63563561713154304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totalresultat'!$B$26:$B$31</c:f>
              <c:strCache>
                <c:ptCount val="6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  <c:pt idx="3">
                  <c:v>Arveavgift ved generasjonsskifte</c:v>
                </c:pt>
                <c:pt idx="4">
                  <c:v>Eiendomsskatt på næring</c:v>
                </c:pt>
                <c:pt idx="5">
                  <c:v>Moms</c:v>
                </c:pt>
              </c:strCache>
            </c:strRef>
          </c:cat>
          <c:val>
            <c:numRef>
              <c:f>'Flervalgsspørsmål totalresultat'!$C$26:$C$31</c:f>
              <c:numCache>
                <c:formatCode>###0%</c:formatCode>
                <c:ptCount val="6"/>
                <c:pt idx="0">
                  <c:v>0.35553541165585401</c:v>
                </c:pt>
                <c:pt idx="1">
                  <c:v>0.34373108944648301</c:v>
                </c:pt>
                <c:pt idx="2">
                  <c:v>0.244158417352318</c:v>
                </c:pt>
                <c:pt idx="3">
                  <c:v>0.22811488778836</c:v>
                </c:pt>
                <c:pt idx="4">
                  <c:v>0.22052898732201301</c:v>
                </c:pt>
                <c:pt idx="5">
                  <c:v>0.16243828401203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79131008"/>
        <c:axId val="79133696"/>
      </c:barChart>
      <c:catAx>
        <c:axId val="791310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79133696"/>
        <c:crosses val="autoZero"/>
        <c:auto val="1"/>
        <c:lblAlgn val="ctr"/>
        <c:lblOffset val="100"/>
        <c:noMultiLvlLbl val="0"/>
      </c:catAx>
      <c:valAx>
        <c:axId val="79133696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79131008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Flervalgsspørsmål!$A$26</c:f>
          <c:strCache>
            <c:ptCount val="1"/>
            <c:pt idx="0">
              <c:v>Hvilke former for skatter og avgifter mener du er mest utfordrende for næringslivet?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Flervalgsspørsmål!$B$26:$B$28</c:f>
              <c:strCache>
                <c:ptCount val="3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</c:strCache>
            </c:strRef>
          </c:cat>
          <c:val>
            <c:numRef>
              <c:f>Flervalgsspørsmål!$C$26:$C$28</c:f>
              <c:numCache>
                <c:formatCode>###0%</c:formatCode>
                <c:ptCount val="3"/>
                <c:pt idx="0">
                  <c:v>0.35553541165585401</c:v>
                </c:pt>
                <c:pt idx="1">
                  <c:v>0.34373108944648301</c:v>
                </c:pt>
                <c:pt idx="2">
                  <c:v>0.244158417352318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Flervalgsspørsmål!$B$26:$B$28</c:f>
              <c:strCache>
                <c:ptCount val="3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</c:strCache>
            </c:strRef>
          </c:cat>
          <c:val>
            <c:numRef>
              <c:f>Flervalgsspørsmål!$D$26:$D$28</c:f>
              <c:numCache>
                <c:formatCode>###0%</c:formatCode>
                <c:ptCount val="3"/>
                <c:pt idx="0">
                  <c:v>0.458893871449921</c:v>
                </c:pt>
                <c:pt idx="1">
                  <c:v>0.28550074738415199</c:v>
                </c:pt>
                <c:pt idx="2">
                  <c:v>0.23318385650223999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Flervalgsspørsmål!$B$26:$B$28</c:f>
              <c:strCache>
                <c:ptCount val="3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</c:strCache>
            </c:strRef>
          </c:cat>
          <c:val>
            <c:numRef>
              <c:f>Flervalgsspørsmål!$E$26:$E$28</c:f>
              <c:numCache>
                <c:formatCode>###0%</c:formatCode>
                <c:ptCount val="3"/>
                <c:pt idx="0">
                  <c:v>0.38020833333333498</c:v>
                </c:pt>
                <c:pt idx="1">
                  <c:v>0.343750000000001</c:v>
                </c:pt>
                <c:pt idx="2">
                  <c:v>0.21354166666666799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Flervalgsspørsmål!$B$26:$B$28</c:f>
              <c:strCache>
                <c:ptCount val="3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</c:strCache>
            </c:strRef>
          </c:cat>
          <c:val>
            <c:numRef>
              <c:f>Flervalgsspørsmål!$F$26:$F$28</c:f>
              <c:numCache>
                <c:formatCode>###0%</c:formatCode>
                <c:ptCount val="3"/>
                <c:pt idx="0">
                  <c:v>0.455696202531645</c:v>
                </c:pt>
                <c:pt idx="1">
                  <c:v>0.341772151898733</c:v>
                </c:pt>
                <c:pt idx="2">
                  <c:v>0.189873417721519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Flervalgsspørsmål!$B$26:$B$28</c:f>
              <c:strCache>
                <c:ptCount val="3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</c:strCache>
            </c:strRef>
          </c:cat>
          <c:val>
            <c:numRef>
              <c:f>Flervalgsspørsmål!$G$26:$G$28</c:f>
              <c:numCache>
                <c:formatCode>###0%</c:formatCode>
                <c:ptCount val="3"/>
                <c:pt idx="0">
                  <c:v>0.354430379746836</c:v>
                </c:pt>
                <c:pt idx="1">
                  <c:v>0.411392405063292</c:v>
                </c:pt>
                <c:pt idx="2">
                  <c:v>0.151898734177215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Flervalgsspørsmål!$B$26:$B$28</c:f>
              <c:strCache>
                <c:ptCount val="3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</c:strCache>
            </c:strRef>
          </c:cat>
          <c:val>
            <c:numRef>
              <c:f>Flervalgsspørsmål!$H$26:$H$28</c:f>
              <c:numCache>
                <c:formatCode>###0%</c:formatCode>
                <c:ptCount val="3"/>
                <c:pt idx="0">
                  <c:v>0.38362068965517598</c:v>
                </c:pt>
                <c:pt idx="1">
                  <c:v>0.28232758620689902</c:v>
                </c:pt>
                <c:pt idx="2">
                  <c:v>0.26077586206896802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Flervalgsspørsmål!$B$26:$B$28</c:f>
              <c:strCache>
                <c:ptCount val="3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</c:strCache>
            </c:strRef>
          </c:cat>
          <c:val>
            <c:numRef>
              <c:f>Flervalgsspørsmål!$I$26:$I$28</c:f>
              <c:numCache>
                <c:formatCode>###0%</c:formatCode>
                <c:ptCount val="3"/>
                <c:pt idx="0">
                  <c:v>0.17647058823529399</c:v>
                </c:pt>
                <c:pt idx="1">
                  <c:v>0.43137254901960798</c:v>
                </c:pt>
                <c:pt idx="2">
                  <c:v>0.31372549019607798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Flervalgsspørsmål!$B$26:$B$28</c:f>
              <c:strCache>
                <c:ptCount val="3"/>
                <c:pt idx="0">
                  <c:v>Formueskatten</c:v>
                </c:pt>
                <c:pt idx="1">
                  <c:v>Arbeidsgiveravgift</c:v>
                </c:pt>
                <c:pt idx="2">
                  <c:v>Opplever ikke skatter og avgifter som utfordrende</c:v>
                </c:pt>
              </c:strCache>
            </c:strRef>
          </c:cat>
          <c:val>
            <c:numRef>
              <c:f>Flervalgsspørsmål!$J$26:$J$28</c:f>
              <c:numCache>
                <c:formatCode>###0%</c:formatCode>
                <c:ptCount val="3"/>
                <c:pt idx="0">
                  <c:v>0.34583333333333399</c:v>
                </c:pt>
                <c:pt idx="1">
                  <c:v>0.33124999999999999</c:v>
                </c:pt>
                <c:pt idx="2">
                  <c:v>0.27916666666666701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629568"/>
        <c:axId val="81631104"/>
      </c:barChart>
      <c:catAx>
        <c:axId val="8162956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1631104"/>
        <c:crosses val="autoZero"/>
        <c:auto val="1"/>
        <c:lblAlgn val="ctr"/>
        <c:lblOffset val="100"/>
        <c:noMultiLvlLbl val="0"/>
      </c:catAx>
      <c:valAx>
        <c:axId val="81631104"/>
        <c:scaling>
          <c:orientation val="minMax"/>
          <c:max val="0.6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1629568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3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Flervalgsspørsmål!$A$26</c:f>
          <c:strCache>
            <c:ptCount val="1"/>
            <c:pt idx="0">
              <c:v>Hvilke former for skatter og avgifter mener du er mest utfordrende for næringslivet?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Flervalgsspørsmål!$B$29:$B$31</c:f>
              <c:strCache>
                <c:ptCount val="3"/>
                <c:pt idx="0">
                  <c:v>Eiendomsskatt på næring</c:v>
                </c:pt>
                <c:pt idx="1">
                  <c:v>Arveavgift ved generasjonsskifte</c:v>
                </c:pt>
                <c:pt idx="2">
                  <c:v>Moms</c:v>
                </c:pt>
              </c:strCache>
            </c:strRef>
          </c:cat>
          <c:val>
            <c:numRef>
              <c:f>Flervalgsspørsmål!$C$29:$C$31</c:f>
              <c:numCache>
                <c:formatCode>###0%</c:formatCode>
                <c:ptCount val="3"/>
                <c:pt idx="0">
                  <c:v>0.22811488778836</c:v>
                </c:pt>
                <c:pt idx="1">
                  <c:v>0.22052898732201301</c:v>
                </c:pt>
                <c:pt idx="2">
                  <c:v>0.16243828401203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Flervalgsspørsmål!$B$29:$B$31</c:f>
              <c:strCache>
                <c:ptCount val="3"/>
                <c:pt idx="0">
                  <c:v>Eiendomsskatt på næring</c:v>
                </c:pt>
                <c:pt idx="1">
                  <c:v>Arveavgift ved generasjonsskifte</c:v>
                </c:pt>
                <c:pt idx="2">
                  <c:v>Moms</c:v>
                </c:pt>
              </c:strCache>
            </c:strRef>
          </c:cat>
          <c:val>
            <c:numRef>
              <c:f>Flervalgsspørsmål!$D$29:$D$31</c:f>
              <c:numCache>
                <c:formatCode>###0%</c:formatCode>
                <c:ptCount val="3"/>
                <c:pt idx="0">
                  <c:v>0.23916292974588699</c:v>
                </c:pt>
                <c:pt idx="1">
                  <c:v>0.24215246636771101</c:v>
                </c:pt>
                <c:pt idx="2">
                  <c:v>0.14499252615844399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Flervalgsspørsmål!$B$29:$B$31</c:f>
              <c:strCache>
                <c:ptCount val="3"/>
                <c:pt idx="0">
                  <c:v>Eiendomsskatt på næring</c:v>
                </c:pt>
                <c:pt idx="1">
                  <c:v>Arveavgift ved generasjonsskifte</c:v>
                </c:pt>
                <c:pt idx="2">
                  <c:v>Moms</c:v>
                </c:pt>
              </c:strCache>
            </c:strRef>
          </c:cat>
          <c:val>
            <c:numRef>
              <c:f>Flervalgsspørsmål!$E$29:$E$31</c:f>
              <c:numCache>
                <c:formatCode>###0%</c:formatCode>
                <c:ptCount val="3"/>
                <c:pt idx="0">
                  <c:v>0.281250000000001</c:v>
                </c:pt>
                <c:pt idx="1">
                  <c:v>0.203125000000001</c:v>
                </c:pt>
                <c:pt idx="2">
                  <c:v>0.218750000000001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Flervalgsspørsmål!$B$29:$B$31</c:f>
              <c:strCache>
                <c:ptCount val="3"/>
                <c:pt idx="0">
                  <c:v>Eiendomsskatt på næring</c:v>
                </c:pt>
                <c:pt idx="1">
                  <c:v>Arveavgift ved generasjonsskifte</c:v>
                </c:pt>
                <c:pt idx="2">
                  <c:v>Moms</c:v>
                </c:pt>
              </c:strCache>
            </c:strRef>
          </c:cat>
          <c:val>
            <c:numRef>
              <c:f>Flervalgsspørsmål!$F$29:$F$31</c:f>
              <c:numCache>
                <c:formatCode>###0%</c:formatCode>
                <c:ptCount val="3"/>
                <c:pt idx="0">
                  <c:v>0.177215189873417</c:v>
                </c:pt>
                <c:pt idx="1">
                  <c:v>0.291139240506328</c:v>
                </c:pt>
                <c:pt idx="2">
                  <c:v>0.227848101265822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Flervalgsspørsmål!$B$29:$B$31</c:f>
              <c:strCache>
                <c:ptCount val="3"/>
                <c:pt idx="0">
                  <c:v>Eiendomsskatt på næring</c:v>
                </c:pt>
                <c:pt idx="1">
                  <c:v>Arveavgift ved generasjonsskifte</c:v>
                </c:pt>
                <c:pt idx="2">
                  <c:v>Moms</c:v>
                </c:pt>
              </c:strCache>
            </c:strRef>
          </c:cat>
          <c:val>
            <c:numRef>
              <c:f>Flervalgsspørsmål!$G$29:$G$31</c:f>
              <c:numCache>
                <c:formatCode>###0%</c:formatCode>
                <c:ptCount val="3"/>
                <c:pt idx="0">
                  <c:v>0.20253164556962</c:v>
                </c:pt>
                <c:pt idx="1">
                  <c:v>0.215189873417722</c:v>
                </c:pt>
                <c:pt idx="2">
                  <c:v>0.272151898734177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Flervalgsspørsmål!$B$29:$B$31</c:f>
              <c:strCache>
                <c:ptCount val="3"/>
                <c:pt idx="0">
                  <c:v>Eiendomsskatt på næring</c:v>
                </c:pt>
                <c:pt idx="1">
                  <c:v>Arveavgift ved generasjonsskifte</c:v>
                </c:pt>
                <c:pt idx="2">
                  <c:v>Moms</c:v>
                </c:pt>
              </c:strCache>
            </c:strRef>
          </c:cat>
          <c:val>
            <c:numRef>
              <c:f>Flervalgsspørsmål!$H$29:$H$31</c:f>
              <c:numCache>
                <c:formatCode>###0%</c:formatCode>
                <c:ptCount val="3"/>
                <c:pt idx="0">
                  <c:v>0.228448275862071</c:v>
                </c:pt>
                <c:pt idx="1">
                  <c:v>0.26508620689655399</c:v>
                </c:pt>
                <c:pt idx="2">
                  <c:v>0.12715517241379401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Flervalgsspørsmål!$B$29:$B$31</c:f>
              <c:strCache>
                <c:ptCount val="3"/>
                <c:pt idx="0">
                  <c:v>Eiendomsskatt på næring</c:v>
                </c:pt>
                <c:pt idx="1">
                  <c:v>Arveavgift ved generasjonsskifte</c:v>
                </c:pt>
                <c:pt idx="2">
                  <c:v>Moms</c:v>
                </c:pt>
              </c:strCache>
            </c:strRef>
          </c:cat>
          <c:val>
            <c:numRef>
              <c:f>Flervalgsspørsmål!$I$29:$I$31</c:f>
              <c:numCache>
                <c:formatCode>###0%</c:formatCode>
                <c:ptCount val="3"/>
                <c:pt idx="0">
                  <c:v>0.25490196078431399</c:v>
                </c:pt>
                <c:pt idx="1">
                  <c:v>0.17647058823529399</c:v>
                </c:pt>
                <c:pt idx="2">
                  <c:v>7.8431372549019607E-2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Flervalgsspørsmål!$B$29:$B$31</c:f>
              <c:strCache>
                <c:ptCount val="3"/>
                <c:pt idx="0">
                  <c:v>Eiendomsskatt på næring</c:v>
                </c:pt>
                <c:pt idx="1">
                  <c:v>Arveavgift ved generasjonsskifte</c:v>
                </c:pt>
                <c:pt idx="2">
                  <c:v>Moms</c:v>
                </c:pt>
              </c:strCache>
            </c:strRef>
          </c:cat>
          <c:val>
            <c:numRef>
              <c:f>Flervalgsspørsmål!$J$29:$J$31</c:f>
              <c:numCache>
                <c:formatCode>###0%</c:formatCode>
                <c:ptCount val="3"/>
                <c:pt idx="0">
                  <c:v>0.170833333333334</c:v>
                </c:pt>
                <c:pt idx="1">
                  <c:v>0.195833333333334</c:v>
                </c:pt>
                <c:pt idx="2">
                  <c:v>0.147916666666667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313152"/>
        <c:axId val="81327232"/>
      </c:barChart>
      <c:catAx>
        <c:axId val="8131315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1327232"/>
        <c:crosses val="autoZero"/>
        <c:auto val="1"/>
        <c:lblAlgn val="ctr"/>
        <c:lblOffset val="100"/>
        <c:noMultiLvlLbl val="0"/>
      </c:catAx>
      <c:valAx>
        <c:axId val="81327232"/>
        <c:scaling>
          <c:orientation val="minMax"/>
          <c:max val="0.6000000000000009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1313152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3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totalresultat'!$A$32:$A$43</c:f>
          <c:strCache>
            <c:ptCount val="1"/>
            <c:pt idx="0">
              <c:v>Hva vurderer du som regionens største utfordring i et langsiktig perspektiv (frem mot 2030)?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51809042966851404"/>
          <c:y val="0.10922760730205"/>
          <c:w val="0.43964797803052402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totalresultat'!$B$32:$B$43</c:f>
              <c:strCache>
                <c:ptCount val="12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  <c:pt idx="3">
                  <c:v>Øke innovasjons- og omstillingsevne</c:v>
                </c:pt>
                <c:pt idx="4">
                  <c:v>Tilrettelegging av boligareal</c:v>
                </c:pt>
                <c:pt idx="5">
                  <c:v>Øke kvaliteten i grunn- og videregående skole</c:v>
                </c:pt>
                <c:pt idx="6">
                  <c:v>Forbedret kollektivnett (buss og bane)</c:v>
                </c:pt>
                <c:pt idx="7">
                  <c:v>Beholde konkurransekraft på globalt plan</c:v>
                </c:pt>
                <c:pt idx="8">
                  <c:v>Restriksjoner fra statlig nivå (Fylkesmann, departement etc.)</c:v>
                </c:pt>
                <c:pt idx="9">
                  <c:v>Forbedre regionalt samarbeid</c:v>
                </c:pt>
                <c:pt idx="10">
                  <c:v>Tilrettelegging av næringsareal</c:v>
                </c:pt>
                <c:pt idx="11">
                  <c:v>Klima- og miljøutfordringer</c:v>
                </c:pt>
              </c:strCache>
            </c:strRef>
          </c:cat>
          <c:val>
            <c:numRef>
              <c:f>'Flervalgsspørsmål totalresultat'!$C$32:$C$43</c:f>
              <c:numCache>
                <c:formatCode>###0%</c:formatCode>
                <c:ptCount val="12"/>
                <c:pt idx="0">
                  <c:v>0.56290989316154705</c:v>
                </c:pt>
                <c:pt idx="1">
                  <c:v>0.47013887661723802</c:v>
                </c:pt>
                <c:pt idx="2">
                  <c:v>0.41161346129381599</c:v>
                </c:pt>
                <c:pt idx="3">
                  <c:v>0.31478237643029999</c:v>
                </c:pt>
                <c:pt idx="4">
                  <c:v>0.28468772485256999</c:v>
                </c:pt>
                <c:pt idx="5">
                  <c:v>0.27257572489256299</c:v>
                </c:pt>
                <c:pt idx="6">
                  <c:v>0.24545766440886399</c:v>
                </c:pt>
                <c:pt idx="7">
                  <c:v>0.21533612735956101</c:v>
                </c:pt>
                <c:pt idx="8">
                  <c:v>0.200113629811001</c:v>
                </c:pt>
                <c:pt idx="9">
                  <c:v>0.19856542423984799</c:v>
                </c:pt>
                <c:pt idx="10">
                  <c:v>0.18938462343502499</c:v>
                </c:pt>
                <c:pt idx="11">
                  <c:v>0.114825665847697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81421440"/>
        <c:axId val="81432576"/>
      </c:barChart>
      <c:catAx>
        <c:axId val="8142144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81432576"/>
        <c:crosses val="autoZero"/>
        <c:auto val="1"/>
        <c:lblAlgn val="ctr"/>
        <c:lblOffset val="100"/>
        <c:noMultiLvlLbl val="0"/>
      </c:catAx>
      <c:valAx>
        <c:axId val="81432576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1421440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Flervalgsspørsmål!$A$32</c:f>
          <c:strCache>
            <c:ptCount val="1"/>
            <c:pt idx="0">
              <c:v>Hva vurderer du som regionens største utfordring i et langsiktig perspektiv (frem mot 2030)?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Flervalgsspørsmål!$B$32:$B$34</c:f>
              <c:strCache>
                <c:ptCount val="3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</c:strCache>
            </c:strRef>
          </c:cat>
          <c:val>
            <c:numRef>
              <c:f>Flervalgsspørsmål!$C$32:$C$34</c:f>
              <c:numCache>
                <c:formatCode>###0%</c:formatCode>
                <c:ptCount val="3"/>
                <c:pt idx="0">
                  <c:v>0.56290989316154705</c:v>
                </c:pt>
                <c:pt idx="1">
                  <c:v>0.47013887661723802</c:v>
                </c:pt>
                <c:pt idx="2">
                  <c:v>0.41161346129381599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Flervalgsspørsmål!$B$32:$B$34</c:f>
              <c:strCache>
                <c:ptCount val="3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</c:strCache>
            </c:strRef>
          </c:cat>
          <c:val>
            <c:numRef>
              <c:f>Flervalgsspørsmål!$D$32:$D$34</c:f>
              <c:numCache>
                <c:formatCode>###0%</c:formatCode>
                <c:ptCount val="3"/>
                <c:pt idx="0">
                  <c:v>0.58893871449924895</c:v>
                </c:pt>
                <c:pt idx="1">
                  <c:v>0.48430493273542202</c:v>
                </c:pt>
                <c:pt idx="2">
                  <c:v>0.40807174887891901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Flervalgsspørsmål!$B$32:$B$34</c:f>
              <c:strCache>
                <c:ptCount val="3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</c:strCache>
            </c:strRef>
          </c:cat>
          <c:val>
            <c:numRef>
              <c:f>Flervalgsspørsmål!$E$32:$E$34</c:f>
              <c:numCache>
                <c:formatCode>###0%</c:formatCode>
                <c:ptCount val="3"/>
                <c:pt idx="0">
                  <c:v>0.609375000000002</c:v>
                </c:pt>
                <c:pt idx="1">
                  <c:v>0.57291666666666896</c:v>
                </c:pt>
                <c:pt idx="2">
                  <c:v>0.40104166666666802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Flervalgsspørsmål!$B$32:$B$34</c:f>
              <c:strCache>
                <c:ptCount val="3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</c:strCache>
            </c:strRef>
          </c:cat>
          <c:val>
            <c:numRef>
              <c:f>Flervalgsspørsmål!$F$32:$F$34</c:f>
              <c:numCache>
                <c:formatCode>###0%</c:formatCode>
                <c:ptCount val="3"/>
                <c:pt idx="0">
                  <c:v>0.443037974683543</c:v>
                </c:pt>
                <c:pt idx="1">
                  <c:v>0.493670886075948</c:v>
                </c:pt>
                <c:pt idx="2">
                  <c:v>0.417721518987341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Flervalgsspørsmål!$B$32:$B$34</c:f>
              <c:strCache>
                <c:ptCount val="3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</c:strCache>
            </c:strRef>
          </c:cat>
          <c:val>
            <c:numRef>
              <c:f>Flervalgsspørsmål!$G$32:$G$34</c:f>
              <c:numCache>
                <c:formatCode>###0%</c:formatCode>
                <c:ptCount val="3"/>
                <c:pt idx="0">
                  <c:v>0.436708860759495</c:v>
                </c:pt>
                <c:pt idx="1">
                  <c:v>0.398734177215191</c:v>
                </c:pt>
                <c:pt idx="2">
                  <c:v>0.405063291139242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Flervalgsspørsmål!$B$32:$B$34</c:f>
              <c:strCache>
                <c:ptCount val="3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</c:strCache>
            </c:strRef>
          </c:cat>
          <c:val>
            <c:numRef>
              <c:f>Flervalgsspørsmål!$H$32:$H$34</c:f>
              <c:numCache>
                <c:formatCode>###0%</c:formatCode>
                <c:ptCount val="3"/>
                <c:pt idx="0">
                  <c:v>0.61422413793104103</c:v>
                </c:pt>
                <c:pt idx="1">
                  <c:v>0.50431034482759096</c:v>
                </c:pt>
                <c:pt idx="2">
                  <c:v>0.48706896551724599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Flervalgsspørsmål!$B$32:$B$34</c:f>
              <c:strCache>
                <c:ptCount val="3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</c:strCache>
            </c:strRef>
          </c:cat>
          <c:val>
            <c:numRef>
              <c:f>Flervalgsspørsmål!$I$32:$I$34</c:f>
              <c:numCache>
                <c:formatCode>###0%</c:formatCode>
                <c:ptCount val="3"/>
                <c:pt idx="0">
                  <c:v>0.54901960784313697</c:v>
                </c:pt>
                <c:pt idx="1">
                  <c:v>0.47058823529411797</c:v>
                </c:pt>
                <c:pt idx="2">
                  <c:v>0.37254901960784298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Flervalgsspørsmål!$B$32:$B$34</c:f>
              <c:strCache>
                <c:ptCount val="3"/>
                <c:pt idx="0">
                  <c:v>Rekruttere kompetent arbeidskraft</c:v>
                </c:pt>
                <c:pt idx="1">
                  <c:v>Å få et fremtidsrettet transportsystem</c:v>
                </c:pt>
                <c:pt idx="2">
                  <c:v>Stigende lønnsnivå</c:v>
                </c:pt>
              </c:strCache>
            </c:strRef>
          </c:cat>
          <c:val>
            <c:numRef>
              <c:f>Flervalgsspørsmål!$J$32:$J$34</c:f>
              <c:numCache>
                <c:formatCode>###0%</c:formatCode>
                <c:ptCount val="3"/>
                <c:pt idx="0">
                  <c:v>0.57708333333333695</c:v>
                </c:pt>
                <c:pt idx="1">
                  <c:v>0.358333333333334</c:v>
                </c:pt>
                <c:pt idx="2">
                  <c:v>0.391666666666667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495168"/>
        <c:axId val="81496704"/>
      </c:barChart>
      <c:catAx>
        <c:axId val="8149516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1496704"/>
        <c:crosses val="autoZero"/>
        <c:auto val="1"/>
        <c:lblAlgn val="ctr"/>
        <c:lblOffset val="100"/>
        <c:noMultiLvlLbl val="0"/>
      </c:catAx>
      <c:valAx>
        <c:axId val="81496704"/>
        <c:scaling>
          <c:orientation val="minMax"/>
          <c:max val="0.7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1495168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3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Flervalgsspørsmål!$A$32</c:f>
          <c:strCache>
            <c:ptCount val="1"/>
            <c:pt idx="0">
              <c:v>Hva vurderer du som regionens største utfordring i et langsiktig perspektiv (frem mot 2030)?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Flervalgsspørsmål!$B$35:$B$37</c:f>
              <c:strCache>
                <c:ptCount val="3"/>
                <c:pt idx="0">
                  <c:v>Øke innovasjons- og omstillingsevne</c:v>
                </c:pt>
                <c:pt idx="1">
                  <c:v>Tilrettelegging av boligareal</c:v>
                </c:pt>
                <c:pt idx="2">
                  <c:v>Øke kvaliteten i grunn- og videregående skole</c:v>
                </c:pt>
              </c:strCache>
            </c:strRef>
          </c:cat>
          <c:val>
            <c:numRef>
              <c:f>Flervalgsspørsmål!$C$35:$C$37</c:f>
              <c:numCache>
                <c:formatCode>###0%</c:formatCode>
                <c:ptCount val="3"/>
                <c:pt idx="0">
                  <c:v>0.31478237643029999</c:v>
                </c:pt>
                <c:pt idx="1">
                  <c:v>0.28468772485256999</c:v>
                </c:pt>
                <c:pt idx="2">
                  <c:v>0.27257572489256299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Flervalgsspørsmål!$B$35:$B$37</c:f>
              <c:strCache>
                <c:ptCount val="3"/>
                <c:pt idx="0">
                  <c:v>Øke innovasjons- og omstillingsevne</c:v>
                </c:pt>
                <c:pt idx="1">
                  <c:v>Tilrettelegging av boligareal</c:v>
                </c:pt>
                <c:pt idx="2">
                  <c:v>Øke kvaliteten i grunn- og videregående skole</c:v>
                </c:pt>
              </c:strCache>
            </c:strRef>
          </c:cat>
          <c:val>
            <c:numRef>
              <c:f>Flervalgsspørsmål!$D$35:$D$37</c:f>
              <c:numCache>
                <c:formatCode>###0%</c:formatCode>
                <c:ptCount val="3"/>
                <c:pt idx="0">
                  <c:v>0.29745889387144597</c:v>
                </c:pt>
                <c:pt idx="1">
                  <c:v>0.18834080717488699</c:v>
                </c:pt>
                <c:pt idx="2">
                  <c:v>0.31091180866965201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Flervalgsspørsmål!$B$35:$B$37</c:f>
              <c:strCache>
                <c:ptCount val="3"/>
                <c:pt idx="0">
                  <c:v>Øke innovasjons- og omstillingsevne</c:v>
                </c:pt>
                <c:pt idx="1">
                  <c:v>Tilrettelegging av boligareal</c:v>
                </c:pt>
                <c:pt idx="2">
                  <c:v>Øke kvaliteten i grunn- og videregående skole</c:v>
                </c:pt>
              </c:strCache>
            </c:strRef>
          </c:cat>
          <c:val>
            <c:numRef>
              <c:f>Flervalgsspørsmål!$E$35:$E$37</c:f>
              <c:numCache>
                <c:formatCode>###0%</c:formatCode>
                <c:ptCount val="3"/>
                <c:pt idx="0">
                  <c:v>0.312500000000001</c:v>
                </c:pt>
                <c:pt idx="1">
                  <c:v>0.104166666666667</c:v>
                </c:pt>
                <c:pt idx="2">
                  <c:v>0.281250000000001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Flervalgsspørsmål!$B$35:$B$37</c:f>
              <c:strCache>
                <c:ptCount val="3"/>
                <c:pt idx="0">
                  <c:v>Øke innovasjons- og omstillingsevne</c:v>
                </c:pt>
                <c:pt idx="1">
                  <c:v>Tilrettelegging av boligareal</c:v>
                </c:pt>
                <c:pt idx="2">
                  <c:v>Øke kvaliteten i grunn- og videregående skole</c:v>
                </c:pt>
              </c:strCache>
            </c:strRef>
          </c:cat>
          <c:val>
            <c:numRef>
              <c:f>Flervalgsspørsmål!$F$35:$F$37</c:f>
              <c:numCache>
                <c:formatCode>###0%</c:formatCode>
                <c:ptCount val="3"/>
                <c:pt idx="0">
                  <c:v>0.329113924050632</c:v>
                </c:pt>
                <c:pt idx="1">
                  <c:v>0.240506329113924</c:v>
                </c:pt>
                <c:pt idx="2">
                  <c:v>0.278481012658227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Flervalgsspørsmål!$B$35:$B$37</c:f>
              <c:strCache>
                <c:ptCount val="3"/>
                <c:pt idx="0">
                  <c:v>Øke innovasjons- og omstillingsevne</c:v>
                </c:pt>
                <c:pt idx="1">
                  <c:v>Tilrettelegging av boligareal</c:v>
                </c:pt>
                <c:pt idx="2">
                  <c:v>Øke kvaliteten i grunn- og videregående skole</c:v>
                </c:pt>
              </c:strCache>
            </c:strRef>
          </c:cat>
          <c:val>
            <c:numRef>
              <c:f>Flervalgsspørsmål!$G$35:$G$37</c:f>
              <c:numCache>
                <c:formatCode>###0%</c:formatCode>
                <c:ptCount val="3"/>
                <c:pt idx="0">
                  <c:v>0.189873417721519</c:v>
                </c:pt>
                <c:pt idx="1">
                  <c:v>0.19620253164557</c:v>
                </c:pt>
                <c:pt idx="2">
                  <c:v>0.278481012658228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Flervalgsspørsmål!$B$35:$B$37</c:f>
              <c:strCache>
                <c:ptCount val="3"/>
                <c:pt idx="0">
                  <c:v>Øke innovasjons- og omstillingsevne</c:v>
                </c:pt>
                <c:pt idx="1">
                  <c:v>Tilrettelegging av boligareal</c:v>
                </c:pt>
                <c:pt idx="2">
                  <c:v>Øke kvaliteten i grunn- og videregående skole</c:v>
                </c:pt>
              </c:strCache>
            </c:strRef>
          </c:cat>
          <c:val>
            <c:numRef>
              <c:f>Flervalgsspørsmål!$H$35:$H$37</c:f>
              <c:numCache>
                <c:formatCode>###0%</c:formatCode>
                <c:ptCount val="3"/>
                <c:pt idx="0">
                  <c:v>0.221982758620692</c:v>
                </c:pt>
                <c:pt idx="1">
                  <c:v>0.51077586206897096</c:v>
                </c:pt>
                <c:pt idx="2">
                  <c:v>0.20905172413793299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Flervalgsspørsmål!$B$35:$B$37</c:f>
              <c:strCache>
                <c:ptCount val="3"/>
                <c:pt idx="0">
                  <c:v>Øke innovasjons- og omstillingsevne</c:v>
                </c:pt>
                <c:pt idx="1">
                  <c:v>Tilrettelegging av boligareal</c:v>
                </c:pt>
                <c:pt idx="2">
                  <c:v>Øke kvaliteten i grunn- og videregående skole</c:v>
                </c:pt>
              </c:strCache>
            </c:strRef>
          </c:cat>
          <c:val>
            <c:numRef>
              <c:f>Flervalgsspørsmål!$I$35:$I$37</c:f>
              <c:numCache>
                <c:formatCode>###0%</c:formatCode>
                <c:ptCount val="3"/>
                <c:pt idx="0">
                  <c:v>0.37254901960784298</c:v>
                </c:pt>
                <c:pt idx="1">
                  <c:v>0.43137254901960798</c:v>
                </c:pt>
                <c:pt idx="2">
                  <c:v>0.27450980392156799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Flervalgsspørsmål!$B$35:$B$37</c:f>
              <c:strCache>
                <c:ptCount val="3"/>
                <c:pt idx="0">
                  <c:v>Øke innovasjons- og omstillingsevne</c:v>
                </c:pt>
                <c:pt idx="1">
                  <c:v>Tilrettelegging av boligareal</c:v>
                </c:pt>
                <c:pt idx="2">
                  <c:v>Øke kvaliteten i grunn- og videregående skole</c:v>
                </c:pt>
              </c:strCache>
            </c:strRef>
          </c:cat>
          <c:val>
            <c:numRef>
              <c:f>Flervalgsspørsmål!$J$35:$J$37</c:f>
              <c:numCache>
                <c:formatCode>###0%</c:formatCode>
                <c:ptCount val="3"/>
                <c:pt idx="0">
                  <c:v>0.44791666666666802</c:v>
                </c:pt>
                <c:pt idx="1">
                  <c:v>0.26250000000000101</c:v>
                </c:pt>
                <c:pt idx="2">
                  <c:v>0.281250000000001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715584"/>
        <c:axId val="81717120"/>
      </c:barChart>
      <c:catAx>
        <c:axId val="8171558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1717120"/>
        <c:crosses val="autoZero"/>
        <c:auto val="1"/>
        <c:lblAlgn val="ctr"/>
        <c:lblOffset val="100"/>
        <c:noMultiLvlLbl val="0"/>
      </c:catAx>
      <c:valAx>
        <c:axId val="81717120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1715584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3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Flervalgsspørsmål!$A$32</c:f>
          <c:strCache>
            <c:ptCount val="1"/>
            <c:pt idx="0">
              <c:v>Hva vurderer du som regionens største utfordring i et langsiktig perspektiv (frem mot 2030)?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Flervalgsspørsmål!$B$38:$B$40</c:f>
              <c:strCache>
                <c:ptCount val="3"/>
                <c:pt idx="0">
                  <c:v>Forbedret kollektivnett (buss og bane)</c:v>
                </c:pt>
                <c:pt idx="1">
                  <c:v>Beholde konkurransekraft på globalt plan</c:v>
                </c:pt>
                <c:pt idx="2">
                  <c:v>Tilrettelegging av næringsareal</c:v>
                </c:pt>
              </c:strCache>
            </c:strRef>
          </c:cat>
          <c:val>
            <c:numRef>
              <c:f>Flervalgsspørsmål!$C$38:$C$40</c:f>
              <c:numCache>
                <c:formatCode>###0%</c:formatCode>
                <c:ptCount val="3"/>
                <c:pt idx="0">
                  <c:v>0.24545766440886399</c:v>
                </c:pt>
                <c:pt idx="1">
                  <c:v>0.21533612735956101</c:v>
                </c:pt>
                <c:pt idx="2">
                  <c:v>0.200113629811001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Flervalgsspørsmål!$B$38:$B$40</c:f>
              <c:strCache>
                <c:ptCount val="3"/>
                <c:pt idx="0">
                  <c:v>Forbedret kollektivnett (buss og bane)</c:v>
                </c:pt>
                <c:pt idx="1">
                  <c:v>Beholde konkurransekraft på globalt plan</c:v>
                </c:pt>
                <c:pt idx="2">
                  <c:v>Tilrettelegging av næringsareal</c:v>
                </c:pt>
              </c:strCache>
            </c:strRef>
          </c:cat>
          <c:val>
            <c:numRef>
              <c:f>Flervalgsspørsmål!$D$38:$D$40</c:f>
              <c:numCache>
                <c:formatCode>###0%</c:formatCode>
                <c:ptCount val="3"/>
                <c:pt idx="0">
                  <c:v>0.27952167414050499</c:v>
                </c:pt>
                <c:pt idx="1">
                  <c:v>0.24663677130044601</c:v>
                </c:pt>
                <c:pt idx="2">
                  <c:v>0.18983557548579799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Flervalgsspørsmål!$B$38:$B$40</c:f>
              <c:strCache>
                <c:ptCount val="3"/>
                <c:pt idx="0">
                  <c:v>Forbedret kollektivnett (buss og bane)</c:v>
                </c:pt>
                <c:pt idx="1">
                  <c:v>Beholde konkurransekraft på globalt plan</c:v>
                </c:pt>
                <c:pt idx="2">
                  <c:v>Tilrettelegging av næringsareal</c:v>
                </c:pt>
              </c:strCache>
            </c:strRef>
          </c:cat>
          <c:val>
            <c:numRef>
              <c:f>Flervalgsspørsmål!$E$38:$E$40</c:f>
              <c:numCache>
                <c:formatCode>###0%</c:formatCode>
                <c:ptCount val="3"/>
                <c:pt idx="0">
                  <c:v>0.19270833333333401</c:v>
                </c:pt>
                <c:pt idx="1">
                  <c:v>0.26041666666666802</c:v>
                </c:pt>
                <c:pt idx="2">
                  <c:v>9.3750000000000402E-2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Flervalgsspørsmål!$B$38:$B$40</c:f>
              <c:strCache>
                <c:ptCount val="3"/>
                <c:pt idx="0">
                  <c:v>Forbedret kollektivnett (buss og bane)</c:v>
                </c:pt>
                <c:pt idx="1">
                  <c:v>Beholde konkurransekraft på globalt plan</c:v>
                </c:pt>
                <c:pt idx="2">
                  <c:v>Tilrettelegging av næringsareal</c:v>
                </c:pt>
              </c:strCache>
            </c:strRef>
          </c:cat>
          <c:val>
            <c:numRef>
              <c:f>Flervalgsspørsmål!$F$38:$F$40</c:f>
              <c:numCache>
                <c:formatCode>###0%</c:formatCode>
                <c:ptCount val="3"/>
                <c:pt idx="0">
                  <c:v>0.40506329113924</c:v>
                </c:pt>
                <c:pt idx="1">
                  <c:v>0.240506329113924</c:v>
                </c:pt>
                <c:pt idx="2">
                  <c:v>0.189873417721519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Flervalgsspørsmål!$B$38:$B$40</c:f>
              <c:strCache>
                <c:ptCount val="3"/>
                <c:pt idx="0">
                  <c:v>Forbedret kollektivnett (buss og bane)</c:v>
                </c:pt>
                <c:pt idx="1">
                  <c:v>Beholde konkurransekraft på globalt plan</c:v>
                </c:pt>
                <c:pt idx="2">
                  <c:v>Tilrettelegging av næringsareal</c:v>
                </c:pt>
              </c:strCache>
            </c:strRef>
          </c:cat>
          <c:val>
            <c:numRef>
              <c:f>Flervalgsspørsmål!$G$38:$G$40</c:f>
              <c:numCache>
                <c:formatCode>###0%</c:formatCode>
                <c:ptCount val="3"/>
                <c:pt idx="0">
                  <c:v>0.430379746835444</c:v>
                </c:pt>
                <c:pt idx="1">
                  <c:v>0.139240506329114</c:v>
                </c:pt>
                <c:pt idx="2">
                  <c:v>0.189873417721519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Flervalgsspørsmål!$B$38:$B$40</c:f>
              <c:strCache>
                <c:ptCount val="3"/>
                <c:pt idx="0">
                  <c:v>Forbedret kollektivnett (buss og bane)</c:v>
                </c:pt>
                <c:pt idx="1">
                  <c:v>Beholde konkurransekraft på globalt plan</c:v>
                </c:pt>
                <c:pt idx="2">
                  <c:v>Tilrettelegging av næringsareal</c:v>
                </c:pt>
              </c:strCache>
            </c:strRef>
          </c:cat>
          <c:val>
            <c:numRef>
              <c:f>Flervalgsspørsmål!$H$38:$H$40</c:f>
              <c:numCache>
                <c:formatCode>###0%</c:formatCode>
                <c:ptCount val="3"/>
                <c:pt idx="0">
                  <c:v>0.31681034482758902</c:v>
                </c:pt>
                <c:pt idx="1">
                  <c:v>0.17887931034482901</c:v>
                </c:pt>
                <c:pt idx="2">
                  <c:v>0.165948275862071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Flervalgsspørsmål!$B$38:$B$40</c:f>
              <c:strCache>
                <c:ptCount val="3"/>
                <c:pt idx="0">
                  <c:v>Forbedret kollektivnett (buss og bane)</c:v>
                </c:pt>
                <c:pt idx="1">
                  <c:v>Beholde konkurransekraft på globalt plan</c:v>
                </c:pt>
                <c:pt idx="2">
                  <c:v>Tilrettelegging av næringsareal</c:v>
                </c:pt>
              </c:strCache>
            </c:strRef>
          </c:cat>
          <c:val>
            <c:numRef>
              <c:f>Flervalgsspørsmål!$I$38:$I$40</c:f>
              <c:numCache>
                <c:formatCode>###0%</c:formatCode>
                <c:ptCount val="3"/>
                <c:pt idx="0">
                  <c:v>7.8431372549019607E-2</c:v>
                </c:pt>
                <c:pt idx="1">
                  <c:v>0.13725490196078399</c:v>
                </c:pt>
                <c:pt idx="2">
                  <c:v>0.35294117647058798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Flervalgsspørsmål!$B$38:$B$40</c:f>
              <c:strCache>
                <c:ptCount val="3"/>
                <c:pt idx="0">
                  <c:v>Forbedret kollektivnett (buss og bane)</c:v>
                </c:pt>
                <c:pt idx="1">
                  <c:v>Beholde konkurransekraft på globalt plan</c:v>
                </c:pt>
                <c:pt idx="2">
                  <c:v>Tilrettelegging av næringsareal</c:v>
                </c:pt>
              </c:strCache>
            </c:strRef>
          </c:cat>
          <c:val>
            <c:numRef>
              <c:f>Flervalgsspørsmål!$J$38:$J$40</c:f>
              <c:numCache>
                <c:formatCode>###0%</c:formatCode>
                <c:ptCount val="3"/>
                <c:pt idx="0">
                  <c:v>0.18333333333333399</c:v>
                </c:pt>
                <c:pt idx="1">
                  <c:v>0.295833333333334</c:v>
                </c:pt>
                <c:pt idx="2">
                  <c:v>0.20833333333333401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052224"/>
        <c:axId val="86066304"/>
      </c:barChart>
      <c:catAx>
        <c:axId val="860522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6066304"/>
        <c:crosses val="autoZero"/>
        <c:auto val="1"/>
        <c:lblAlgn val="ctr"/>
        <c:lblOffset val="100"/>
        <c:noMultiLvlLbl val="0"/>
      </c:catAx>
      <c:valAx>
        <c:axId val="86066304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6052224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3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Flervalgsspørsmål!$A$32</c:f>
          <c:strCache>
            <c:ptCount val="1"/>
            <c:pt idx="0">
              <c:v>Hva vurderer du som regionens største utfordring i et langsiktig perspektiv (frem mot 2030)?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Flervalgsspørsmål!$B$41:$B$43</c:f>
              <c:strCache>
                <c:ptCount val="3"/>
                <c:pt idx="0">
                  <c:v>Restriksjoner fra statlig nivå (Fylkesmann, departement etc.)</c:v>
                </c:pt>
                <c:pt idx="1">
                  <c:v>Forbedre regionalt samarbeid</c:v>
                </c:pt>
                <c:pt idx="2">
                  <c:v>Klima- og miljøutfordringer</c:v>
                </c:pt>
              </c:strCache>
            </c:strRef>
          </c:cat>
          <c:val>
            <c:numRef>
              <c:f>Flervalgsspørsmål!$C$41:$C$43</c:f>
              <c:numCache>
                <c:formatCode>###0%</c:formatCode>
                <c:ptCount val="3"/>
                <c:pt idx="0">
                  <c:v>0.19856542423984799</c:v>
                </c:pt>
                <c:pt idx="1">
                  <c:v>0.18938462343502499</c:v>
                </c:pt>
                <c:pt idx="2">
                  <c:v>0.114825665847697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Flervalgsspørsmål!$B$41:$B$43</c:f>
              <c:strCache>
                <c:ptCount val="3"/>
                <c:pt idx="0">
                  <c:v>Restriksjoner fra statlig nivå (Fylkesmann, departement etc.)</c:v>
                </c:pt>
                <c:pt idx="1">
                  <c:v>Forbedre regionalt samarbeid</c:v>
                </c:pt>
                <c:pt idx="2">
                  <c:v>Klima- og miljøutfordringer</c:v>
                </c:pt>
              </c:strCache>
            </c:strRef>
          </c:cat>
          <c:val>
            <c:numRef>
              <c:f>Flervalgsspørsmål!$D$41:$D$43</c:f>
              <c:numCache>
                <c:formatCode>###0%</c:formatCode>
                <c:ptCount val="3"/>
                <c:pt idx="0">
                  <c:v>0.30941704035874101</c:v>
                </c:pt>
                <c:pt idx="1">
                  <c:v>0.19730941704035701</c:v>
                </c:pt>
                <c:pt idx="2">
                  <c:v>0.11659192825112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Flervalgsspørsmål!$B$41:$B$43</c:f>
              <c:strCache>
                <c:ptCount val="3"/>
                <c:pt idx="0">
                  <c:v>Restriksjoner fra statlig nivå (Fylkesmann, departement etc.)</c:v>
                </c:pt>
                <c:pt idx="1">
                  <c:v>Forbedre regionalt samarbeid</c:v>
                </c:pt>
                <c:pt idx="2">
                  <c:v>Klima- og miljøutfordringer</c:v>
                </c:pt>
              </c:strCache>
            </c:strRef>
          </c:cat>
          <c:val>
            <c:numRef>
              <c:f>Flervalgsspørsmål!$E$41:$E$43</c:f>
              <c:numCache>
                <c:formatCode>###0%</c:formatCode>
                <c:ptCount val="3"/>
                <c:pt idx="0">
                  <c:v>0.19791666666666699</c:v>
                </c:pt>
                <c:pt idx="1">
                  <c:v>0.296875000000001</c:v>
                </c:pt>
                <c:pt idx="2">
                  <c:v>0.11458333333333399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Flervalgsspørsmål!$B$41:$B$43</c:f>
              <c:strCache>
                <c:ptCount val="3"/>
                <c:pt idx="0">
                  <c:v>Restriksjoner fra statlig nivå (Fylkesmann, departement etc.)</c:v>
                </c:pt>
                <c:pt idx="1">
                  <c:v>Forbedre regionalt samarbeid</c:v>
                </c:pt>
                <c:pt idx="2">
                  <c:v>Klima- og miljøutfordringer</c:v>
                </c:pt>
              </c:strCache>
            </c:strRef>
          </c:cat>
          <c:val>
            <c:numRef>
              <c:f>Flervalgsspørsmål!$F$41:$F$43</c:f>
              <c:numCache>
                <c:formatCode>###0%</c:formatCode>
                <c:ptCount val="3"/>
                <c:pt idx="0">
                  <c:v>0.20253164556962</c:v>
                </c:pt>
                <c:pt idx="1">
                  <c:v>0.10126582278481</c:v>
                </c:pt>
                <c:pt idx="2">
                  <c:v>0.164556962025316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Flervalgsspørsmål!$B$41:$B$43</c:f>
              <c:strCache>
                <c:ptCount val="3"/>
                <c:pt idx="0">
                  <c:v>Restriksjoner fra statlig nivå (Fylkesmann, departement etc.)</c:v>
                </c:pt>
                <c:pt idx="1">
                  <c:v>Forbedre regionalt samarbeid</c:v>
                </c:pt>
                <c:pt idx="2">
                  <c:v>Klima- og miljøutfordringer</c:v>
                </c:pt>
              </c:strCache>
            </c:strRef>
          </c:cat>
          <c:val>
            <c:numRef>
              <c:f>Flervalgsspørsmål!$G$41:$G$43</c:f>
              <c:numCache>
                <c:formatCode>###0%</c:formatCode>
                <c:ptCount val="3"/>
                <c:pt idx="0">
                  <c:v>0.170886075949367</c:v>
                </c:pt>
                <c:pt idx="1">
                  <c:v>9.4936708860759597E-2</c:v>
                </c:pt>
                <c:pt idx="2">
                  <c:v>0.164556962025317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Flervalgsspørsmål!$B$41:$B$43</c:f>
              <c:strCache>
                <c:ptCount val="3"/>
                <c:pt idx="0">
                  <c:v>Restriksjoner fra statlig nivå (Fylkesmann, departement etc.)</c:v>
                </c:pt>
                <c:pt idx="1">
                  <c:v>Forbedre regionalt samarbeid</c:v>
                </c:pt>
                <c:pt idx="2">
                  <c:v>Klima- og miljøutfordringer</c:v>
                </c:pt>
              </c:strCache>
            </c:strRef>
          </c:cat>
          <c:val>
            <c:numRef>
              <c:f>Flervalgsspørsmål!$H$41:$H$43</c:f>
              <c:numCache>
                <c:formatCode>###0%</c:formatCode>
                <c:ptCount val="3"/>
                <c:pt idx="0">
                  <c:v>0.18534482758620899</c:v>
                </c:pt>
                <c:pt idx="1">
                  <c:v>0.183189655172416</c:v>
                </c:pt>
                <c:pt idx="2">
                  <c:v>7.9741379310345598E-2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Flervalgsspørsmål!$B$41:$B$43</c:f>
              <c:strCache>
                <c:ptCount val="3"/>
                <c:pt idx="0">
                  <c:v>Restriksjoner fra statlig nivå (Fylkesmann, departement etc.)</c:v>
                </c:pt>
                <c:pt idx="1">
                  <c:v>Forbedre regionalt samarbeid</c:v>
                </c:pt>
                <c:pt idx="2">
                  <c:v>Klima- og miljøutfordringer</c:v>
                </c:pt>
              </c:strCache>
            </c:strRef>
          </c:cat>
          <c:val>
            <c:numRef>
              <c:f>Flervalgsspørsmål!$I$41:$I$43</c:f>
              <c:numCache>
                <c:formatCode>###0%</c:formatCode>
                <c:ptCount val="3"/>
                <c:pt idx="0">
                  <c:v>0.15686274509803899</c:v>
                </c:pt>
                <c:pt idx="1">
                  <c:v>0.17647058823529399</c:v>
                </c:pt>
                <c:pt idx="2">
                  <c:v>0.11764705882352899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Flervalgsspørsmål!$B$41:$B$43</c:f>
              <c:strCache>
                <c:ptCount val="3"/>
                <c:pt idx="0">
                  <c:v>Restriksjoner fra statlig nivå (Fylkesmann, departement etc.)</c:v>
                </c:pt>
                <c:pt idx="1">
                  <c:v>Forbedre regionalt samarbeid</c:v>
                </c:pt>
                <c:pt idx="2">
                  <c:v>Klima- og miljøutfordringer</c:v>
                </c:pt>
              </c:strCache>
            </c:strRef>
          </c:cat>
          <c:val>
            <c:numRef>
              <c:f>Flervalgsspørsmål!$J$41:$J$43</c:f>
              <c:numCache>
                <c:formatCode>###0%</c:formatCode>
                <c:ptCount val="3"/>
                <c:pt idx="0">
                  <c:v>0.16041666666666801</c:v>
                </c:pt>
                <c:pt idx="1">
                  <c:v>0.18541666666666801</c:v>
                </c:pt>
                <c:pt idx="2">
                  <c:v>9.5833333333333798E-2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141568"/>
        <c:axId val="86167936"/>
      </c:barChart>
      <c:catAx>
        <c:axId val="8614156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6167936"/>
        <c:crosses val="autoZero"/>
        <c:auto val="1"/>
        <c:lblAlgn val="ctr"/>
        <c:lblOffset val="100"/>
        <c:noMultiLvlLbl val="0"/>
      </c:catAx>
      <c:valAx>
        <c:axId val="86167936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6141568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3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Kategorispørsmål!$A$4</c:f>
          <c:strCache>
            <c:ptCount val="1"/>
            <c:pt idx="0">
              <c:v>Hvordan ser det per dato ut til at bedriftens økonomiske resultat blir for 2012?</c:v>
            </c:pt>
          </c:strCache>
        </c:strRef>
      </c:tx>
      <c:layout>
        <c:manualLayout>
          <c:xMode val="edge"/>
          <c:yMode val="edge"/>
          <c:x val="5.4683581219014302E-2"/>
          <c:y val="1.4030166404402E-2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4.6475041314280097E-2"/>
          <c:y val="0.110319664381943"/>
          <c:w val="0.76121937882764601"/>
          <c:h val="0.706188450326951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Kategorispørsmål!$L$2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Kategorispørsmål!$K$4:$K$8</c:f>
              <c:strCache>
                <c:ptCount val="5"/>
                <c:pt idx="0">
                  <c:v>Vekst på minst 50 %</c:v>
                </c:pt>
                <c:pt idx="1">
                  <c:v>Vekst 10-40 %</c:v>
                </c:pt>
                <c:pt idx="2">
                  <c:v>Som i 2011</c:v>
                </c:pt>
                <c:pt idx="3">
                  <c:v>Nedgang 10-40 %</c:v>
                </c:pt>
                <c:pt idx="4">
                  <c:v>Nedgang minst 50 %</c:v>
                </c:pt>
              </c:strCache>
            </c:strRef>
          </c:cat>
          <c:val>
            <c:numRef>
              <c:f>Kategorispørsmål!$L$4:$L$8</c:f>
              <c:numCache>
                <c:formatCode>###0%</c:formatCode>
                <c:ptCount val="5"/>
                <c:pt idx="0">
                  <c:v>3.7440861560341002E-2</c:v>
                </c:pt>
                <c:pt idx="1">
                  <c:v>0.41883739744883602</c:v>
                </c:pt>
                <c:pt idx="2">
                  <c:v>0.40088785325124998</c:v>
                </c:pt>
                <c:pt idx="3">
                  <c:v>0.129635628909717</c:v>
                </c:pt>
                <c:pt idx="4">
                  <c:v>1.31982588298432E-2</c:v>
                </c:pt>
              </c:numCache>
            </c:numRef>
          </c:val>
        </c:ser>
        <c:ser>
          <c:idx val="1"/>
          <c:order val="1"/>
          <c:tx>
            <c:strRef>
              <c:f>Kategorispørsmål!$M$2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Kategorispørsmål!$K$4:$K$8</c:f>
              <c:strCache>
                <c:ptCount val="5"/>
                <c:pt idx="0">
                  <c:v>Vekst på minst 50 %</c:v>
                </c:pt>
                <c:pt idx="1">
                  <c:v>Vekst 10-40 %</c:v>
                </c:pt>
                <c:pt idx="2">
                  <c:v>Som i 2011</c:v>
                </c:pt>
                <c:pt idx="3">
                  <c:v>Nedgang 10-40 %</c:v>
                </c:pt>
                <c:pt idx="4">
                  <c:v>Nedgang minst 50 %</c:v>
                </c:pt>
              </c:strCache>
            </c:strRef>
          </c:cat>
          <c:val>
            <c:numRef>
              <c:f>Kategorispørsmål!$M$4:$M$8</c:f>
              <c:numCache>
                <c:formatCode>###0%</c:formatCode>
                <c:ptCount val="5"/>
                <c:pt idx="0">
                  <c:v>3.4638554216867498E-2</c:v>
                </c:pt>
                <c:pt idx="1">
                  <c:v>0.41114457831325302</c:v>
                </c:pt>
                <c:pt idx="2">
                  <c:v>0.42469879518072301</c:v>
                </c:pt>
                <c:pt idx="3">
                  <c:v>0.120481927710843</c:v>
                </c:pt>
                <c:pt idx="4">
                  <c:v>9.0361445783132491E-3</c:v>
                </c:pt>
              </c:numCache>
            </c:numRef>
          </c:val>
        </c:ser>
        <c:ser>
          <c:idx val="2"/>
          <c:order val="2"/>
          <c:tx>
            <c:strRef>
              <c:f>Kategorispørsmål!$N$2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Kategorispørsmål!$K$4:$K$8</c:f>
              <c:strCache>
                <c:ptCount val="5"/>
                <c:pt idx="0">
                  <c:v>Vekst på minst 50 %</c:v>
                </c:pt>
                <c:pt idx="1">
                  <c:v>Vekst 10-40 %</c:v>
                </c:pt>
                <c:pt idx="2">
                  <c:v>Som i 2011</c:v>
                </c:pt>
                <c:pt idx="3">
                  <c:v>Nedgang 10-40 %</c:v>
                </c:pt>
                <c:pt idx="4">
                  <c:v>Nedgang minst 50 %</c:v>
                </c:pt>
              </c:strCache>
            </c:strRef>
          </c:cat>
          <c:val>
            <c:numRef>
              <c:f>Kategorispørsmål!$N$4:$N$8</c:f>
              <c:numCache>
                <c:formatCode>###0%</c:formatCode>
                <c:ptCount val="5"/>
                <c:pt idx="0">
                  <c:v>3.6842105263157898E-2</c:v>
                </c:pt>
                <c:pt idx="1">
                  <c:v>0.4</c:v>
                </c:pt>
                <c:pt idx="2">
                  <c:v>0.394736842105263</c:v>
                </c:pt>
                <c:pt idx="3">
                  <c:v>0.15263157894736801</c:v>
                </c:pt>
                <c:pt idx="4">
                  <c:v>1.5789473684210499E-2</c:v>
                </c:pt>
              </c:numCache>
            </c:numRef>
          </c:val>
        </c:ser>
        <c:ser>
          <c:idx val="3"/>
          <c:order val="3"/>
          <c:tx>
            <c:strRef>
              <c:f>Kategorispørsmål!$O$2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Kategorispørsmål!$K$4:$K$8</c:f>
              <c:strCache>
                <c:ptCount val="5"/>
                <c:pt idx="0">
                  <c:v>Vekst på minst 50 %</c:v>
                </c:pt>
                <c:pt idx="1">
                  <c:v>Vekst 10-40 %</c:v>
                </c:pt>
                <c:pt idx="2">
                  <c:v>Som i 2011</c:v>
                </c:pt>
                <c:pt idx="3">
                  <c:v>Nedgang 10-40 %</c:v>
                </c:pt>
                <c:pt idx="4">
                  <c:v>Nedgang minst 50 %</c:v>
                </c:pt>
              </c:strCache>
            </c:strRef>
          </c:cat>
          <c:val>
            <c:numRef>
              <c:f>Kategorispørsmål!$O$4:$O$8</c:f>
              <c:numCache>
                <c:formatCode>###0%</c:formatCode>
                <c:ptCount val="5"/>
                <c:pt idx="0">
                  <c:v>3.8461538461538498E-2</c:v>
                </c:pt>
                <c:pt idx="1">
                  <c:v>0.487179487179487</c:v>
                </c:pt>
                <c:pt idx="2">
                  <c:v>0.30769230769230799</c:v>
                </c:pt>
                <c:pt idx="3">
                  <c:v>0.16666666666666699</c:v>
                </c:pt>
                <c:pt idx="4">
                  <c:v>0</c:v>
                </c:pt>
              </c:numCache>
            </c:numRef>
          </c:val>
        </c:ser>
        <c:ser>
          <c:idx val="4"/>
          <c:order val="4"/>
          <c:tx>
            <c:strRef>
              <c:f>Kategorispørsmål!$P$2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Kategorispørsmål!$K$4:$K$8</c:f>
              <c:strCache>
                <c:ptCount val="5"/>
                <c:pt idx="0">
                  <c:v>Vekst på minst 50 %</c:v>
                </c:pt>
                <c:pt idx="1">
                  <c:v>Vekst 10-40 %</c:v>
                </c:pt>
                <c:pt idx="2">
                  <c:v>Som i 2011</c:v>
                </c:pt>
                <c:pt idx="3">
                  <c:v>Nedgang 10-40 %</c:v>
                </c:pt>
                <c:pt idx="4">
                  <c:v>Nedgang minst 50 %</c:v>
                </c:pt>
              </c:strCache>
            </c:strRef>
          </c:cat>
          <c:val>
            <c:numRef>
              <c:f>Kategorispørsmål!$P$4:$P$8</c:f>
              <c:numCache>
                <c:formatCode>###0%</c:formatCode>
                <c:ptCount val="5"/>
                <c:pt idx="0">
                  <c:v>1.9736842105263198E-2</c:v>
                </c:pt>
                <c:pt idx="1">
                  <c:v>0.36842105263157898</c:v>
                </c:pt>
                <c:pt idx="2">
                  <c:v>0.42105263157894701</c:v>
                </c:pt>
                <c:pt idx="3">
                  <c:v>0.19078947368421101</c:v>
                </c:pt>
                <c:pt idx="4">
                  <c:v>0</c:v>
                </c:pt>
              </c:numCache>
            </c:numRef>
          </c:val>
        </c:ser>
        <c:ser>
          <c:idx val="5"/>
          <c:order val="5"/>
          <c:tx>
            <c:strRef>
              <c:f>Kategorispørsmål!$Q$2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Kategorispørsmål!$K$4:$K$8</c:f>
              <c:strCache>
                <c:ptCount val="5"/>
                <c:pt idx="0">
                  <c:v>Vekst på minst 50 %</c:v>
                </c:pt>
                <c:pt idx="1">
                  <c:v>Vekst 10-40 %</c:v>
                </c:pt>
                <c:pt idx="2">
                  <c:v>Som i 2011</c:v>
                </c:pt>
                <c:pt idx="3">
                  <c:v>Nedgang 10-40 %</c:v>
                </c:pt>
                <c:pt idx="4">
                  <c:v>Nedgang minst 50 %</c:v>
                </c:pt>
              </c:strCache>
            </c:strRef>
          </c:cat>
          <c:val>
            <c:numRef>
              <c:f>Kategorispørsmål!$Q$4:$Q$8</c:f>
              <c:numCache>
                <c:formatCode>###0%</c:formatCode>
                <c:ptCount val="5"/>
                <c:pt idx="0">
                  <c:v>4.9891540130151901E-2</c:v>
                </c:pt>
                <c:pt idx="1">
                  <c:v>0.45986984815618198</c:v>
                </c:pt>
                <c:pt idx="2">
                  <c:v>0.383947939262473</c:v>
                </c:pt>
                <c:pt idx="3">
                  <c:v>8.8937093275488099E-2</c:v>
                </c:pt>
                <c:pt idx="4">
                  <c:v>1.7353579175705E-2</c:v>
                </c:pt>
              </c:numCache>
            </c:numRef>
          </c:val>
        </c:ser>
        <c:ser>
          <c:idx val="6"/>
          <c:order val="6"/>
          <c:tx>
            <c:strRef>
              <c:f>Kategorispørsmål!$R$2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Kategorispørsmål!$K$4:$K$8</c:f>
              <c:strCache>
                <c:ptCount val="5"/>
                <c:pt idx="0">
                  <c:v>Vekst på minst 50 %</c:v>
                </c:pt>
                <c:pt idx="1">
                  <c:v>Vekst 10-40 %</c:v>
                </c:pt>
                <c:pt idx="2">
                  <c:v>Som i 2011</c:v>
                </c:pt>
                <c:pt idx="3">
                  <c:v>Nedgang 10-40 %</c:v>
                </c:pt>
                <c:pt idx="4">
                  <c:v>Nedgang minst 50 %</c:v>
                </c:pt>
              </c:strCache>
            </c:strRef>
          </c:cat>
          <c:val>
            <c:numRef>
              <c:f>Kategorispørsmål!$R$4:$R$8</c:f>
              <c:numCache>
                <c:formatCode>###0%</c:formatCode>
                <c:ptCount val="5"/>
                <c:pt idx="0">
                  <c:v>0.02</c:v>
                </c:pt>
                <c:pt idx="1">
                  <c:v>0.4</c:v>
                </c:pt>
                <c:pt idx="2">
                  <c:v>0.42</c:v>
                </c:pt>
                <c:pt idx="3">
                  <c:v>0.14000000000000001</c:v>
                </c:pt>
                <c:pt idx="4">
                  <c:v>0.02</c:v>
                </c:pt>
              </c:numCache>
            </c:numRef>
          </c:val>
        </c:ser>
        <c:ser>
          <c:idx val="7"/>
          <c:order val="7"/>
          <c:tx>
            <c:strRef>
              <c:f>Kategorispørsmål!$S$2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Kategorispørsmål!$K$4:$K$8</c:f>
              <c:strCache>
                <c:ptCount val="5"/>
                <c:pt idx="0">
                  <c:v>Vekst på minst 50 %</c:v>
                </c:pt>
                <c:pt idx="1">
                  <c:v>Vekst 10-40 %</c:v>
                </c:pt>
                <c:pt idx="2">
                  <c:v>Som i 2011</c:v>
                </c:pt>
                <c:pt idx="3">
                  <c:v>Nedgang 10-40 %</c:v>
                </c:pt>
                <c:pt idx="4">
                  <c:v>Nedgang minst 50 %</c:v>
                </c:pt>
              </c:strCache>
            </c:strRef>
          </c:cat>
          <c:val>
            <c:numRef>
              <c:f>Kategorispørsmål!$S$4:$S$8</c:f>
              <c:numCache>
                <c:formatCode>###0%</c:formatCode>
                <c:ptCount val="5"/>
                <c:pt idx="0">
                  <c:v>5.67226890756303E-2</c:v>
                </c:pt>
                <c:pt idx="1">
                  <c:v>0.432773109243698</c:v>
                </c:pt>
                <c:pt idx="2">
                  <c:v>0.39915966386554602</c:v>
                </c:pt>
                <c:pt idx="3">
                  <c:v>9.4537815126050403E-2</c:v>
                </c:pt>
                <c:pt idx="4">
                  <c:v>1.6806722689075598E-2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228992"/>
        <c:axId val="86230528"/>
      </c:barChart>
      <c:catAx>
        <c:axId val="86228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nb-NO"/>
          </a:p>
        </c:txPr>
        <c:crossAx val="86230528"/>
        <c:crosses val="autoZero"/>
        <c:auto val="1"/>
        <c:lblAlgn val="ctr"/>
        <c:lblOffset val="100"/>
        <c:noMultiLvlLbl val="0"/>
      </c:catAx>
      <c:valAx>
        <c:axId val="86230528"/>
        <c:scaling>
          <c:orientation val="minMax"/>
        </c:scaling>
        <c:delete val="0"/>
        <c:axPos val="l"/>
        <c:majorGridlines/>
        <c:numFmt formatCode="###0%" sourceLinked="1"/>
        <c:majorTickMark val="out"/>
        <c:minorTickMark val="none"/>
        <c:tickLblPos val="nextTo"/>
        <c:crossAx val="86228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461614173228302"/>
          <c:y val="0"/>
          <c:w val="0.19134210654223799"/>
          <c:h val="0.97075627236817297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Kategorispørsmål!$A$11</c:f>
          <c:strCache>
            <c:ptCount val="1"/>
            <c:pt idx="0">
              <c:v>Hvilket omsetningsnivå planlegger bedriften med i 2013 i forhold til dagens?</c:v>
            </c:pt>
          </c:strCache>
        </c:strRef>
      </c:tx>
      <c:layout>
        <c:manualLayout>
          <c:xMode val="edge"/>
          <c:yMode val="edge"/>
          <c:x val="5.4810926411976303E-2"/>
          <c:y val="1.4030166404402E-2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6.5998416864558707E-2"/>
          <c:y val="9.7774617425868807E-2"/>
          <c:w val="0.70566382327209098"/>
          <c:h val="0.758017853441987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Kategorispørsmål!$B$11:$B$14</c:f>
              <c:strCache>
                <c:ptCount val="4"/>
                <c:pt idx="0">
                  <c:v>Vet ikke</c:v>
                </c:pt>
                <c:pt idx="1">
                  <c:v>Økt omsetning</c:v>
                </c:pt>
                <c:pt idx="2">
                  <c:v>Samme omsetning som i dag</c:v>
                </c:pt>
                <c:pt idx="3">
                  <c:v>Lavere omsetning</c:v>
                </c:pt>
              </c:strCache>
            </c:strRef>
          </c:cat>
          <c:val>
            <c:numRef>
              <c:f>Kategorispørsmål!$C$11:$C$14</c:f>
              <c:numCache>
                <c:formatCode>###0%</c:formatCode>
                <c:ptCount val="4"/>
                <c:pt idx="0">
                  <c:v>1.6757341400127201E-2</c:v>
                </c:pt>
                <c:pt idx="1">
                  <c:v>0.68177264777645796</c:v>
                </c:pt>
                <c:pt idx="2">
                  <c:v>0.24448570133064401</c:v>
                </c:pt>
                <c:pt idx="3">
                  <c:v>5.6984309492764701E-2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Kategorispørsmål!$B$11:$B$14</c:f>
              <c:strCache>
                <c:ptCount val="4"/>
                <c:pt idx="0">
                  <c:v>Vet ikke</c:v>
                </c:pt>
                <c:pt idx="1">
                  <c:v>Økt omsetning</c:v>
                </c:pt>
                <c:pt idx="2">
                  <c:v>Samme omsetning som i dag</c:v>
                </c:pt>
                <c:pt idx="3">
                  <c:v>Lavere omsetning</c:v>
                </c:pt>
              </c:strCache>
            </c:strRef>
          </c:cat>
          <c:val>
            <c:numRef>
              <c:f>Kategorispørsmål!$D$11:$D$14</c:f>
              <c:numCache>
                <c:formatCode>###0%</c:formatCode>
                <c:ptCount val="4"/>
                <c:pt idx="0">
                  <c:v>2.1084337349397599E-2</c:v>
                </c:pt>
                <c:pt idx="1">
                  <c:v>0.63855421686747005</c:v>
                </c:pt>
                <c:pt idx="2">
                  <c:v>0.27560240963855398</c:v>
                </c:pt>
                <c:pt idx="3">
                  <c:v>6.47590361445783E-2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Kategorispørsmål!$B$11:$B$14</c:f>
              <c:strCache>
                <c:ptCount val="4"/>
                <c:pt idx="0">
                  <c:v>Vet ikke</c:v>
                </c:pt>
                <c:pt idx="1">
                  <c:v>Økt omsetning</c:v>
                </c:pt>
                <c:pt idx="2">
                  <c:v>Samme omsetning som i dag</c:v>
                </c:pt>
                <c:pt idx="3">
                  <c:v>Lavere omsetning</c:v>
                </c:pt>
              </c:strCache>
            </c:strRef>
          </c:cat>
          <c:val>
            <c:numRef>
              <c:f>Kategorispørsmål!$E$11:$E$14</c:f>
              <c:numCache>
                <c:formatCode>###0%</c:formatCode>
                <c:ptCount val="4"/>
                <c:pt idx="0">
                  <c:v>1.0582010582010601E-2</c:v>
                </c:pt>
                <c:pt idx="1">
                  <c:v>0.64021164021164001</c:v>
                </c:pt>
                <c:pt idx="2">
                  <c:v>0.29100529100529099</c:v>
                </c:pt>
                <c:pt idx="3">
                  <c:v>5.8201058201058198E-2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Kategorispørsmål!$B$11:$B$14</c:f>
              <c:strCache>
                <c:ptCount val="4"/>
                <c:pt idx="0">
                  <c:v>Vet ikke</c:v>
                </c:pt>
                <c:pt idx="1">
                  <c:v>Økt omsetning</c:v>
                </c:pt>
                <c:pt idx="2">
                  <c:v>Samme omsetning som i dag</c:v>
                </c:pt>
                <c:pt idx="3">
                  <c:v>Lavere omsetning</c:v>
                </c:pt>
              </c:strCache>
            </c:strRef>
          </c:cat>
          <c:val>
            <c:numRef>
              <c:f>Kategorispørsmål!$F$11:$F$14</c:f>
              <c:numCache>
                <c:formatCode>###0%</c:formatCode>
                <c:ptCount val="4"/>
                <c:pt idx="0">
                  <c:v>0</c:v>
                </c:pt>
                <c:pt idx="1">
                  <c:v>0.78205128205128205</c:v>
                </c:pt>
                <c:pt idx="2">
                  <c:v>0.15384615384615399</c:v>
                </c:pt>
                <c:pt idx="3">
                  <c:v>6.4102564102564097E-2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Kategorispørsmål!$B$11:$B$14</c:f>
              <c:strCache>
                <c:ptCount val="4"/>
                <c:pt idx="0">
                  <c:v>Vet ikke</c:v>
                </c:pt>
                <c:pt idx="1">
                  <c:v>Økt omsetning</c:v>
                </c:pt>
                <c:pt idx="2">
                  <c:v>Samme omsetning som i dag</c:v>
                </c:pt>
                <c:pt idx="3">
                  <c:v>Lavere omsetning</c:v>
                </c:pt>
              </c:strCache>
            </c:strRef>
          </c:cat>
          <c:val>
            <c:numRef>
              <c:f>Kategorispørsmål!$G$11:$G$14</c:f>
              <c:numCache>
                <c:formatCode>###0%</c:formatCode>
                <c:ptCount val="4"/>
                <c:pt idx="0">
                  <c:v>2.61437908496732E-2</c:v>
                </c:pt>
                <c:pt idx="1">
                  <c:v>0.69934640522875802</c:v>
                </c:pt>
                <c:pt idx="2">
                  <c:v>0.22222222222222199</c:v>
                </c:pt>
                <c:pt idx="3">
                  <c:v>5.22875816993464E-2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Kategorispørsmål!$B$11:$B$14</c:f>
              <c:strCache>
                <c:ptCount val="4"/>
                <c:pt idx="0">
                  <c:v>Vet ikke</c:v>
                </c:pt>
                <c:pt idx="1">
                  <c:v>Økt omsetning</c:v>
                </c:pt>
                <c:pt idx="2">
                  <c:v>Samme omsetning som i dag</c:v>
                </c:pt>
                <c:pt idx="3">
                  <c:v>Lavere omsetning</c:v>
                </c:pt>
              </c:strCache>
            </c:strRef>
          </c:cat>
          <c:val>
            <c:numRef>
              <c:f>Kategorispørsmål!$H$11:$H$14</c:f>
              <c:numCache>
                <c:formatCode>###0%</c:formatCode>
                <c:ptCount val="4"/>
                <c:pt idx="0">
                  <c:v>2.8260869565217402E-2</c:v>
                </c:pt>
                <c:pt idx="1">
                  <c:v>0.66739130434782601</c:v>
                </c:pt>
                <c:pt idx="2">
                  <c:v>0.245652173913043</c:v>
                </c:pt>
                <c:pt idx="3">
                  <c:v>5.8695652173913003E-2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Kategorispørsmål!$B$11:$B$14</c:f>
              <c:strCache>
                <c:ptCount val="4"/>
                <c:pt idx="0">
                  <c:v>Vet ikke</c:v>
                </c:pt>
                <c:pt idx="1">
                  <c:v>Økt omsetning</c:v>
                </c:pt>
                <c:pt idx="2">
                  <c:v>Samme omsetning som i dag</c:v>
                </c:pt>
                <c:pt idx="3">
                  <c:v>Lavere omsetning</c:v>
                </c:pt>
              </c:strCache>
            </c:strRef>
          </c:cat>
          <c:val>
            <c:numRef>
              <c:f>Kategorispørsmål!$I$11:$I$14</c:f>
              <c:numCache>
                <c:formatCode>###0%</c:formatCode>
                <c:ptCount val="4"/>
                <c:pt idx="0">
                  <c:v>0</c:v>
                </c:pt>
                <c:pt idx="1">
                  <c:v>0.72</c:v>
                </c:pt>
                <c:pt idx="2">
                  <c:v>0.22</c:v>
                </c:pt>
                <c:pt idx="3">
                  <c:v>0.06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Kategorispørsmål!$B$11:$B$14</c:f>
              <c:strCache>
                <c:ptCount val="4"/>
                <c:pt idx="0">
                  <c:v>Vet ikke</c:v>
                </c:pt>
                <c:pt idx="1">
                  <c:v>Økt omsetning</c:v>
                </c:pt>
                <c:pt idx="2">
                  <c:v>Samme omsetning som i dag</c:v>
                </c:pt>
                <c:pt idx="3">
                  <c:v>Lavere omsetning</c:v>
                </c:pt>
              </c:strCache>
            </c:strRef>
          </c:cat>
          <c:val>
            <c:numRef>
              <c:f>Kategorispørsmål!$J$11:$J$14</c:f>
              <c:numCache>
                <c:formatCode>###0%</c:formatCode>
                <c:ptCount val="4"/>
                <c:pt idx="0">
                  <c:v>2.3060796645702299E-2</c:v>
                </c:pt>
                <c:pt idx="1">
                  <c:v>0.69811320754716999</c:v>
                </c:pt>
                <c:pt idx="2">
                  <c:v>0.23480083857442399</c:v>
                </c:pt>
                <c:pt idx="3">
                  <c:v>4.40251572327044E-2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8419712"/>
        <c:axId val="88421504"/>
      </c:barChart>
      <c:catAx>
        <c:axId val="8841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8421504"/>
        <c:crosses val="autoZero"/>
        <c:auto val="1"/>
        <c:lblAlgn val="ctr"/>
        <c:lblOffset val="100"/>
        <c:noMultiLvlLbl val="0"/>
      </c:catAx>
      <c:valAx>
        <c:axId val="88421504"/>
        <c:scaling>
          <c:orientation val="minMax"/>
        </c:scaling>
        <c:delete val="0"/>
        <c:axPos val="l"/>
        <c:majorGridlines/>
        <c:numFmt formatCode="###0%" sourceLinked="1"/>
        <c:majorTickMark val="out"/>
        <c:minorTickMark val="none"/>
        <c:tickLblPos val="nextTo"/>
        <c:crossAx val="88419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690009234956805"/>
          <c:y val="1.8087802930166999E-2"/>
          <c:w val="0.19134210654223799"/>
          <c:h val="0.951114093469411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Kategorispørsmål!$A$15</c:f>
          <c:strCache>
            <c:ptCount val="1"/>
            <c:pt idx="0">
              <c:v>Bankene har varslet at nye kapitalkrav kan lede til utlånsreduksjoner og dyrere finansiering, og at prosjekter derfor ikke blir realisert. Har din bedrift de siste 12 måneder:</c:v>
            </c:pt>
          </c:strCache>
        </c:strRef>
      </c:tx>
      <c:layout>
        <c:manualLayout>
          <c:xMode val="edge"/>
          <c:yMode val="edge"/>
          <c:x val="1.0763828132594499E-2"/>
          <c:y val="1.4030166404402E-2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6.5998416864558707E-2"/>
          <c:y val="9.7774617425868807E-2"/>
          <c:w val="0.72263913191406604"/>
          <c:h val="0.71873349170633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Kategorispørsmål!$B$15:$B$18</c:f>
              <c:strCache>
                <c:ptCount val="4"/>
                <c:pt idx="0">
                  <c:v>Ikke søkt om banklån</c:v>
                </c:pt>
                <c:pt idx="1">
                  <c:v>Søkt og fått ønsket banklån</c:v>
                </c:pt>
                <c:pt idx="2">
                  <c:v>Søkt og fått mindre lån enn ønsket</c:v>
                </c:pt>
                <c:pt idx="3">
                  <c:v>Søkt og ikke fått lån</c:v>
                </c:pt>
              </c:strCache>
            </c:strRef>
          </c:cat>
          <c:val>
            <c:numRef>
              <c:f>Kategorispørsmål!$C$15:$C$18</c:f>
              <c:numCache>
                <c:formatCode>###0%</c:formatCode>
                <c:ptCount val="4"/>
                <c:pt idx="0">
                  <c:v>0.73442623367622994</c:v>
                </c:pt>
                <c:pt idx="1">
                  <c:v>0.22399840512421701</c:v>
                </c:pt>
                <c:pt idx="2">
                  <c:v>3.10652466829432E-2</c:v>
                </c:pt>
                <c:pt idx="3">
                  <c:v>1.05101145166045E-2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Kategorispørsmål!$B$15:$B$18</c:f>
              <c:strCache>
                <c:ptCount val="4"/>
                <c:pt idx="0">
                  <c:v>Ikke søkt om banklån</c:v>
                </c:pt>
                <c:pt idx="1">
                  <c:v>Søkt og fått ønsket banklån</c:v>
                </c:pt>
                <c:pt idx="2">
                  <c:v>Søkt og fått mindre lån enn ønsket</c:v>
                </c:pt>
                <c:pt idx="3">
                  <c:v>Søkt og ikke fått lån</c:v>
                </c:pt>
              </c:strCache>
            </c:strRef>
          </c:cat>
          <c:val>
            <c:numRef>
              <c:f>Kategorispørsmål!$D$15:$D$18</c:f>
              <c:numCache>
                <c:formatCode>###0%</c:formatCode>
                <c:ptCount val="4"/>
                <c:pt idx="0">
                  <c:v>0.70199692780337897</c:v>
                </c:pt>
                <c:pt idx="1">
                  <c:v>0.235023041474654</c:v>
                </c:pt>
                <c:pt idx="2">
                  <c:v>3.8402457757296497E-2</c:v>
                </c:pt>
                <c:pt idx="3">
                  <c:v>2.4577572964669701E-2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Kategorispørsmål!$B$15:$B$18</c:f>
              <c:strCache>
                <c:ptCount val="4"/>
                <c:pt idx="0">
                  <c:v>Ikke søkt om banklån</c:v>
                </c:pt>
                <c:pt idx="1">
                  <c:v>Søkt og fått ønsket banklån</c:v>
                </c:pt>
                <c:pt idx="2">
                  <c:v>Søkt og fått mindre lån enn ønsket</c:v>
                </c:pt>
                <c:pt idx="3">
                  <c:v>Søkt og ikke fått lån</c:v>
                </c:pt>
              </c:strCache>
            </c:strRef>
          </c:cat>
          <c:val>
            <c:numRef>
              <c:f>Kategorispørsmål!$E$15:$E$18</c:f>
              <c:numCache>
                <c:formatCode>###0%</c:formatCode>
                <c:ptCount val="4"/>
                <c:pt idx="0">
                  <c:v>0.71891891891891901</c:v>
                </c:pt>
                <c:pt idx="1">
                  <c:v>0.21621621621621601</c:v>
                </c:pt>
                <c:pt idx="2">
                  <c:v>5.9459459459459497E-2</c:v>
                </c:pt>
                <c:pt idx="3" formatCode="####%">
                  <c:v>5.40540540540541E-3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Kategorispørsmål!$B$15:$B$18</c:f>
              <c:strCache>
                <c:ptCount val="4"/>
                <c:pt idx="0">
                  <c:v>Ikke søkt om banklån</c:v>
                </c:pt>
                <c:pt idx="1">
                  <c:v>Søkt og fått ønsket banklån</c:v>
                </c:pt>
                <c:pt idx="2">
                  <c:v>Søkt og fått mindre lån enn ønsket</c:v>
                </c:pt>
                <c:pt idx="3">
                  <c:v>Søkt og ikke fått lån</c:v>
                </c:pt>
              </c:strCache>
            </c:strRef>
          </c:cat>
          <c:val>
            <c:numRef>
              <c:f>Kategorispørsmål!$F$15:$F$18</c:f>
              <c:numCache>
                <c:formatCode>###0%</c:formatCode>
                <c:ptCount val="4"/>
                <c:pt idx="0">
                  <c:v>0.68831168831168799</c:v>
                </c:pt>
                <c:pt idx="1">
                  <c:v>0.27272727272727298</c:v>
                </c:pt>
                <c:pt idx="2">
                  <c:v>2.5974025974026E-2</c:v>
                </c:pt>
                <c:pt idx="3">
                  <c:v>1.2987012987013E-2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Kategorispørsmål!$B$15:$B$18</c:f>
              <c:strCache>
                <c:ptCount val="4"/>
                <c:pt idx="0">
                  <c:v>Ikke søkt om banklån</c:v>
                </c:pt>
                <c:pt idx="1">
                  <c:v>Søkt og fått ønsket banklån</c:v>
                </c:pt>
                <c:pt idx="2">
                  <c:v>Søkt og fått mindre lån enn ønsket</c:v>
                </c:pt>
                <c:pt idx="3">
                  <c:v>Søkt og ikke fått lån</c:v>
                </c:pt>
              </c:strCache>
            </c:strRef>
          </c:cat>
          <c:val>
            <c:numRef>
              <c:f>Kategorispørsmål!$G$15:$G$18</c:f>
              <c:numCache>
                <c:formatCode>###0%</c:formatCode>
                <c:ptCount val="4"/>
                <c:pt idx="0">
                  <c:v>0.84768211920529801</c:v>
                </c:pt>
                <c:pt idx="1">
                  <c:v>0.119205298013245</c:v>
                </c:pt>
                <c:pt idx="2">
                  <c:v>1.3245033112582801E-2</c:v>
                </c:pt>
                <c:pt idx="3">
                  <c:v>1.9867549668874201E-2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Kategorispørsmål!$B$15:$B$18</c:f>
              <c:strCache>
                <c:ptCount val="4"/>
                <c:pt idx="0">
                  <c:v>Ikke søkt om banklån</c:v>
                </c:pt>
                <c:pt idx="1">
                  <c:v>Søkt og fått ønsket banklån</c:v>
                </c:pt>
                <c:pt idx="2">
                  <c:v>Søkt og fått mindre lån enn ønsket</c:v>
                </c:pt>
                <c:pt idx="3">
                  <c:v>Søkt og ikke fått lån</c:v>
                </c:pt>
              </c:strCache>
            </c:strRef>
          </c:cat>
          <c:val>
            <c:numRef>
              <c:f>Kategorispørsmål!$H$15:$H$18</c:f>
              <c:numCache>
                <c:formatCode>###0%</c:formatCode>
                <c:ptCount val="4"/>
                <c:pt idx="0">
                  <c:v>0.69401330376940096</c:v>
                </c:pt>
                <c:pt idx="1">
                  <c:v>0.270509977827051</c:v>
                </c:pt>
                <c:pt idx="2">
                  <c:v>2.6607538802660799E-2</c:v>
                </c:pt>
                <c:pt idx="3" formatCode="####%">
                  <c:v>8.8691796008869197E-3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Kategorispørsmål!$B$15:$B$18</c:f>
              <c:strCache>
                <c:ptCount val="4"/>
                <c:pt idx="0">
                  <c:v>Ikke søkt om banklån</c:v>
                </c:pt>
                <c:pt idx="1">
                  <c:v>Søkt og fått ønsket banklån</c:v>
                </c:pt>
                <c:pt idx="2">
                  <c:v>Søkt og fått mindre lån enn ønsket</c:v>
                </c:pt>
                <c:pt idx="3">
                  <c:v>Søkt og ikke fått lån</c:v>
                </c:pt>
              </c:strCache>
            </c:strRef>
          </c:cat>
          <c:val>
            <c:numRef>
              <c:f>Kategorispørsmål!$I$15:$I$18</c:f>
              <c:numCache>
                <c:formatCode>###0%</c:formatCode>
                <c:ptCount val="4"/>
                <c:pt idx="0">
                  <c:v>0.69387755102040805</c:v>
                </c:pt>
                <c:pt idx="1">
                  <c:v>0.28571428571428598</c:v>
                </c:pt>
                <c:pt idx="2">
                  <c:v>2.04081632653061E-2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Kategorispørsmål!$B$15:$B$18</c:f>
              <c:strCache>
                <c:ptCount val="4"/>
                <c:pt idx="0">
                  <c:v>Ikke søkt om banklån</c:v>
                </c:pt>
                <c:pt idx="1">
                  <c:v>Søkt og fått ønsket banklån</c:v>
                </c:pt>
                <c:pt idx="2">
                  <c:v>Søkt og fått mindre lån enn ønsket</c:v>
                </c:pt>
                <c:pt idx="3">
                  <c:v>Søkt og ikke fått lån</c:v>
                </c:pt>
              </c:strCache>
            </c:strRef>
          </c:cat>
          <c:val>
            <c:numRef>
              <c:f>Kategorispørsmål!$J$15:$J$18</c:f>
              <c:numCache>
                <c:formatCode>###0%</c:formatCode>
                <c:ptCount val="4"/>
                <c:pt idx="0">
                  <c:v>0.80477223427331901</c:v>
                </c:pt>
                <c:pt idx="1">
                  <c:v>0.16485900216919699</c:v>
                </c:pt>
                <c:pt idx="2">
                  <c:v>2.3861171366594401E-2</c:v>
                </c:pt>
                <c:pt idx="3" formatCode="####%">
                  <c:v>6.5075921908893698E-3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8489344"/>
        <c:axId val="88499328"/>
      </c:barChart>
      <c:catAx>
        <c:axId val="8848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8499328"/>
        <c:crosses val="autoZero"/>
        <c:auto val="1"/>
        <c:lblAlgn val="ctr"/>
        <c:lblOffset val="100"/>
        <c:noMultiLvlLbl val="0"/>
      </c:catAx>
      <c:valAx>
        <c:axId val="88499328"/>
        <c:scaling>
          <c:orientation val="minMax"/>
        </c:scaling>
        <c:delete val="0"/>
        <c:axPos val="l"/>
        <c:majorGridlines/>
        <c:numFmt formatCode="###0%" sourceLinked="1"/>
        <c:majorTickMark val="out"/>
        <c:minorTickMark val="none"/>
        <c:tickLblPos val="nextTo"/>
        <c:crossAx val="88489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461614173228302"/>
          <c:y val="1.25385498154867E-2"/>
          <c:w val="0.18362605715952199"/>
          <c:h val="0.98478643877257499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Kategorispørsmål!$A$19</c:f>
          <c:strCache>
            <c:ptCount val="1"/>
            <c:pt idx="0">
              <c:v>Media omtaler en stadig større todeling av norsk økonomi i oljerelatert industri og annen virksomhet. Er dette noe din virksomhet merker?</c:v>
            </c:pt>
          </c:strCache>
        </c:strRef>
      </c:tx>
      <c:layout>
        <c:manualLayout>
          <c:xMode val="edge"/>
          <c:yMode val="edge"/>
          <c:x val="2.0019320501604002E-2"/>
          <c:y val="0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6.5998416864558707E-2"/>
          <c:y val="9.7774617425868807E-2"/>
          <c:w val="0.71337987265480796"/>
          <c:h val="0.805720419216953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Kategorispørsmål!$B$19:$B$20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Kategorispørsmål!$C$19:$C$20</c:f>
              <c:numCache>
                <c:formatCode>###0%</c:formatCode>
                <c:ptCount val="2"/>
                <c:pt idx="0">
                  <c:v>0.46953142093442402</c:v>
                </c:pt>
                <c:pt idx="1">
                  <c:v>0.53046857906557199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Kategorispørsmål!$B$19:$B$20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Kategorispørsmål!$D$19:$D$20</c:f>
              <c:numCache>
                <c:formatCode>###0%</c:formatCode>
                <c:ptCount val="2"/>
                <c:pt idx="0">
                  <c:v>0.59090909090909105</c:v>
                </c:pt>
                <c:pt idx="1">
                  <c:v>0.40909090909090901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Kategorispørsmål!$B$19:$B$20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Kategorispørsmål!$E$19:$E$20</c:f>
              <c:numCache>
                <c:formatCode>###0%</c:formatCode>
                <c:ptCount val="2"/>
                <c:pt idx="0">
                  <c:v>0.53403141361256601</c:v>
                </c:pt>
                <c:pt idx="1">
                  <c:v>0.46596858638743499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Kategorispørsmål!$B$19:$B$20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Kategorispørsmål!$F$19:$F$20</c:f>
              <c:numCache>
                <c:formatCode>###0%</c:formatCode>
                <c:ptCount val="2"/>
                <c:pt idx="0">
                  <c:v>0.43589743589743601</c:v>
                </c:pt>
                <c:pt idx="1">
                  <c:v>0.56410256410256399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Kategorispørsmål!$B$19:$B$20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Kategorispørsmål!$G$19:$G$20</c:f>
              <c:numCache>
                <c:formatCode>###0%</c:formatCode>
                <c:ptCount val="2"/>
                <c:pt idx="0">
                  <c:v>0.15436241610738299</c:v>
                </c:pt>
                <c:pt idx="1">
                  <c:v>0.84563758389261701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Kategorispørsmål!$B$19:$B$20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Kategorispørsmål!$H$19:$H$20</c:f>
              <c:numCache>
                <c:formatCode>###0%</c:formatCode>
                <c:ptCount val="2"/>
                <c:pt idx="0">
                  <c:v>0.62582056892779003</c:v>
                </c:pt>
                <c:pt idx="1">
                  <c:v>0.37417943107221002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Kategorispørsmål!$B$19:$B$20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Kategorispørsmål!$I$19:$I$20</c:f>
              <c:numCache>
                <c:formatCode>###0%</c:formatCode>
                <c:ptCount val="2"/>
                <c:pt idx="0">
                  <c:v>0.38775510204081598</c:v>
                </c:pt>
                <c:pt idx="1">
                  <c:v>0.61224489795918402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Kategorispørsmål!$B$19:$B$20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Kategorispørsmål!$J$19:$J$20</c:f>
              <c:numCache>
                <c:formatCode>###0%</c:formatCode>
                <c:ptCount val="2"/>
                <c:pt idx="0">
                  <c:v>0.41894736842105301</c:v>
                </c:pt>
                <c:pt idx="1">
                  <c:v>0.58105263157894704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8705664"/>
        <c:axId val="88998272"/>
      </c:barChart>
      <c:catAx>
        <c:axId val="8870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8998272"/>
        <c:crosses val="autoZero"/>
        <c:auto val="1"/>
        <c:lblAlgn val="ctr"/>
        <c:lblOffset val="100"/>
        <c:noMultiLvlLbl val="0"/>
      </c:catAx>
      <c:valAx>
        <c:axId val="88998272"/>
        <c:scaling>
          <c:orientation val="minMax"/>
        </c:scaling>
        <c:delete val="0"/>
        <c:axPos val="l"/>
        <c:majorGridlines/>
        <c:numFmt formatCode="###0%" sourceLinked="1"/>
        <c:majorTickMark val="out"/>
        <c:minorTickMark val="none"/>
        <c:tickLblPos val="nextTo"/>
        <c:crossAx val="88705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461614173228302"/>
          <c:y val="4.6211042887424399E-2"/>
          <c:w val="0.18362605715952199"/>
          <c:h val="0.951114093469412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totalresultat'!$A$44:$A$50</c:f>
          <c:strCache>
            <c:ptCount val="1"/>
            <c:pt idx="0">
              <c:v>Fra hvilke utdanningsnivå vil bedriften primært rekruttere nye medarbeidere fra de neste årene?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63563561713154304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totalresultat'!$B$44:$B$50</c:f>
              <c:strCache>
                <c:ptCount val="7"/>
                <c:pt idx="0">
                  <c:v>Mastergrad eller tilsvarende</c:v>
                </c:pt>
                <c:pt idx="1">
                  <c:v>Fagutdanning</c:v>
                </c:pt>
                <c:pt idx="2">
                  <c:v>Bachelorgrad eller tilsvarende</c:v>
                </c:pt>
                <c:pt idx="3">
                  <c:v>Ufaglært/vgs. uten fagbrev</c:v>
                </c:pt>
                <c:pt idx="4">
                  <c:v>Planlegger ikke rekruttering</c:v>
                </c:pt>
                <c:pt idx="5">
                  <c:v>Doktorgrad</c:v>
                </c:pt>
                <c:pt idx="6">
                  <c:v>Vet ikke</c:v>
                </c:pt>
              </c:strCache>
            </c:strRef>
          </c:cat>
          <c:val>
            <c:numRef>
              <c:f>'Flervalgsspørsmål totalresultat'!$C$44:$C$50</c:f>
              <c:numCache>
                <c:formatCode>###0%</c:formatCode>
                <c:ptCount val="7"/>
                <c:pt idx="0">
                  <c:v>0.45766674342784602</c:v>
                </c:pt>
                <c:pt idx="1">
                  <c:v>0.41090767829229002</c:v>
                </c:pt>
                <c:pt idx="2">
                  <c:v>0.40488713321936298</c:v>
                </c:pt>
                <c:pt idx="3">
                  <c:v>0.20212721244384699</c:v>
                </c:pt>
                <c:pt idx="4">
                  <c:v>9.3486232233361999E-2</c:v>
                </c:pt>
                <c:pt idx="5">
                  <c:v>7.1114316571114E-2</c:v>
                </c:pt>
                <c:pt idx="6">
                  <c:v>3.6275465356840002E-2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89011712"/>
        <c:axId val="89022848"/>
      </c:barChart>
      <c:catAx>
        <c:axId val="890117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89022848"/>
        <c:crosses val="autoZero"/>
        <c:auto val="1"/>
        <c:lblAlgn val="ctr"/>
        <c:lblOffset val="100"/>
        <c:noMultiLvlLbl val="0"/>
      </c:catAx>
      <c:valAx>
        <c:axId val="89022848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9011712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Flervalgsspørsmål!$A$44</c:f>
          <c:strCache>
            <c:ptCount val="1"/>
            <c:pt idx="0">
              <c:v>Fra hvilke utdanningsnivå vil bedriften primært rekruttere nye medarbeidere fra de neste årene?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Flervalgsspørsmål!$B$44:$B$46</c:f>
              <c:strCache>
                <c:ptCount val="3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</c:strCache>
            </c:strRef>
          </c:cat>
          <c:val>
            <c:numRef>
              <c:f>Flervalgsspørsmål!$C$44:$C$46</c:f>
              <c:numCache>
                <c:formatCode>###0%</c:formatCode>
                <c:ptCount val="3"/>
                <c:pt idx="0">
                  <c:v>0.45766674342784602</c:v>
                </c:pt>
                <c:pt idx="1">
                  <c:v>0.41090767829229002</c:v>
                </c:pt>
                <c:pt idx="2">
                  <c:v>0.40488713321936298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Flervalgsspørsmål!$B$44:$B$46</c:f>
              <c:strCache>
                <c:ptCount val="3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</c:strCache>
            </c:strRef>
          </c:cat>
          <c:val>
            <c:numRef>
              <c:f>Flervalgsspørsmål!$D$44:$D$46</c:f>
              <c:numCache>
                <c:formatCode>###0%</c:formatCode>
                <c:ptCount val="3"/>
                <c:pt idx="0">
                  <c:v>0.45291479820627401</c:v>
                </c:pt>
                <c:pt idx="1">
                  <c:v>0.47832585949177497</c:v>
                </c:pt>
                <c:pt idx="2">
                  <c:v>0.43049327354259698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Flervalgsspørsmål!$B$44:$B$46</c:f>
              <c:strCache>
                <c:ptCount val="3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</c:strCache>
            </c:strRef>
          </c:cat>
          <c:val>
            <c:numRef>
              <c:f>Flervalgsspørsmål!$E$44:$E$46</c:f>
              <c:numCache>
                <c:formatCode>###0%</c:formatCode>
                <c:ptCount val="3"/>
                <c:pt idx="0">
                  <c:v>0.453125000000002</c:v>
                </c:pt>
                <c:pt idx="1">
                  <c:v>0.437500000000002</c:v>
                </c:pt>
                <c:pt idx="2">
                  <c:v>0.421875000000002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Flervalgsspørsmål!$B$44:$B$46</c:f>
              <c:strCache>
                <c:ptCount val="3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</c:strCache>
            </c:strRef>
          </c:cat>
          <c:val>
            <c:numRef>
              <c:f>Flervalgsspørsmål!$F$44:$F$46</c:f>
              <c:numCache>
                <c:formatCode>###0%</c:formatCode>
                <c:ptCount val="3"/>
                <c:pt idx="0">
                  <c:v>0.341772151898733</c:v>
                </c:pt>
                <c:pt idx="1">
                  <c:v>0.379746835443037</c:v>
                </c:pt>
                <c:pt idx="2">
                  <c:v>0.493670886075948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Flervalgsspørsmål!$B$44:$B$46</c:f>
              <c:strCache>
                <c:ptCount val="3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</c:strCache>
            </c:strRef>
          </c:cat>
          <c:val>
            <c:numRef>
              <c:f>Flervalgsspørsmål!$G$44:$G$46</c:f>
              <c:numCache>
                <c:formatCode>###0%</c:formatCode>
                <c:ptCount val="3"/>
                <c:pt idx="0">
                  <c:v>0.398734177215191</c:v>
                </c:pt>
                <c:pt idx="1">
                  <c:v>0.10126582278481</c:v>
                </c:pt>
                <c:pt idx="2">
                  <c:v>0.246835443037975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Flervalgsspørsmål!$B$44:$B$46</c:f>
              <c:strCache>
                <c:ptCount val="3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</c:strCache>
            </c:strRef>
          </c:cat>
          <c:val>
            <c:numRef>
              <c:f>Flervalgsspørsmål!$H$44:$H$46</c:f>
              <c:numCache>
                <c:formatCode>###0%</c:formatCode>
                <c:ptCount val="3"/>
                <c:pt idx="0">
                  <c:v>0.50862068965517804</c:v>
                </c:pt>
                <c:pt idx="1">
                  <c:v>0.45258620689655599</c:v>
                </c:pt>
                <c:pt idx="2">
                  <c:v>0.471982758620694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Flervalgsspørsmål!$B$44:$B$46</c:f>
              <c:strCache>
                <c:ptCount val="3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</c:strCache>
            </c:strRef>
          </c:cat>
          <c:val>
            <c:numRef>
              <c:f>Flervalgsspørsmål!$I$44:$I$46</c:f>
              <c:numCache>
                <c:formatCode>###0%</c:formatCode>
                <c:ptCount val="3"/>
                <c:pt idx="0">
                  <c:v>0.60784313725490202</c:v>
                </c:pt>
                <c:pt idx="1">
                  <c:v>0.35294117647058798</c:v>
                </c:pt>
                <c:pt idx="2">
                  <c:v>0.35294117647058798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Flervalgsspørsmål!$B$44:$B$46</c:f>
              <c:strCache>
                <c:ptCount val="3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</c:strCache>
            </c:strRef>
          </c:cat>
          <c:val>
            <c:numRef>
              <c:f>Flervalgsspørsmål!$J$44:$J$46</c:f>
              <c:numCache>
                <c:formatCode>###0%</c:formatCode>
                <c:ptCount val="3"/>
                <c:pt idx="0">
                  <c:v>0.34375</c:v>
                </c:pt>
                <c:pt idx="1">
                  <c:v>0.55000000000000304</c:v>
                </c:pt>
                <c:pt idx="2">
                  <c:v>0.422916666666668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9093632"/>
        <c:axId val="89095168"/>
      </c:barChart>
      <c:catAx>
        <c:axId val="8909363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89095168"/>
        <c:crosses val="autoZero"/>
        <c:auto val="1"/>
        <c:lblAlgn val="ctr"/>
        <c:lblOffset val="100"/>
        <c:noMultiLvlLbl val="0"/>
      </c:catAx>
      <c:valAx>
        <c:axId val="89095168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89093632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Flervalgsspørsmål!$A$44</c:f>
          <c:strCache>
            <c:ptCount val="1"/>
            <c:pt idx="0">
              <c:v>Fra hvilke utdanningsnivå vil bedriften primært rekruttere nye medarbeidere fra de neste årene?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Flervalgsspørsmål!$B$47:$B$50</c:f>
              <c:strCache>
                <c:ptCount val="4"/>
                <c:pt idx="0">
                  <c:v>Ufaglært/vgs. uten fagbrev</c:v>
                </c:pt>
                <c:pt idx="1">
                  <c:v>Planlegger ikke rekruttering</c:v>
                </c:pt>
                <c:pt idx="2">
                  <c:v>Doktorgrad</c:v>
                </c:pt>
                <c:pt idx="3">
                  <c:v>Vet ikke</c:v>
                </c:pt>
              </c:strCache>
            </c:strRef>
          </c:cat>
          <c:val>
            <c:numRef>
              <c:f>Flervalgsspørsmål!$C$47:$C$50</c:f>
              <c:numCache>
                <c:formatCode>###0%</c:formatCode>
                <c:ptCount val="4"/>
                <c:pt idx="0">
                  <c:v>0.20212721244384699</c:v>
                </c:pt>
                <c:pt idx="1">
                  <c:v>9.3486232233361999E-2</c:v>
                </c:pt>
                <c:pt idx="2">
                  <c:v>7.1114316571114E-2</c:v>
                </c:pt>
                <c:pt idx="3">
                  <c:v>3.6275465356840002E-2</c:v>
                </c:pt>
              </c:numCache>
            </c:numRef>
          </c:val>
        </c:ser>
        <c:ser>
          <c:idx val="1"/>
          <c:order val="1"/>
          <c:tx>
            <c:strRef>
              <c:f>Flervalgsspørsmål!$D$2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Flervalgsspørsmål!$B$47:$B$50</c:f>
              <c:strCache>
                <c:ptCount val="4"/>
                <c:pt idx="0">
                  <c:v>Ufaglært/vgs. uten fagbrev</c:v>
                </c:pt>
                <c:pt idx="1">
                  <c:v>Planlegger ikke rekruttering</c:v>
                </c:pt>
                <c:pt idx="2">
                  <c:v>Doktorgrad</c:v>
                </c:pt>
                <c:pt idx="3">
                  <c:v>Vet ikke</c:v>
                </c:pt>
              </c:strCache>
            </c:strRef>
          </c:cat>
          <c:val>
            <c:numRef>
              <c:f>Flervalgsspørsmål!$D$47:$D$50</c:f>
              <c:numCache>
                <c:formatCode>###0%</c:formatCode>
                <c:ptCount val="4"/>
                <c:pt idx="0">
                  <c:v>0.158445440956651</c:v>
                </c:pt>
                <c:pt idx="1">
                  <c:v>7.7727952167413406E-2</c:v>
                </c:pt>
                <c:pt idx="2">
                  <c:v>4.78325859491774E-2</c:v>
                </c:pt>
                <c:pt idx="3">
                  <c:v>2.8400597907324101E-2</c:v>
                </c:pt>
              </c:numCache>
            </c:numRef>
          </c:val>
        </c:ser>
        <c:ser>
          <c:idx val="2"/>
          <c:order val="2"/>
          <c:tx>
            <c:strRef>
              <c:f>Flervalgsspørsmål!$E$2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Flervalgsspørsmål!$B$47:$B$50</c:f>
              <c:strCache>
                <c:ptCount val="4"/>
                <c:pt idx="0">
                  <c:v>Ufaglært/vgs. uten fagbrev</c:v>
                </c:pt>
                <c:pt idx="1">
                  <c:v>Planlegger ikke rekruttering</c:v>
                </c:pt>
                <c:pt idx="2">
                  <c:v>Doktorgrad</c:v>
                </c:pt>
                <c:pt idx="3">
                  <c:v>Vet ikke</c:v>
                </c:pt>
              </c:strCache>
            </c:strRef>
          </c:cat>
          <c:val>
            <c:numRef>
              <c:f>Flervalgsspørsmål!$E$47:$E$50</c:f>
              <c:numCache>
                <c:formatCode>###0%</c:formatCode>
                <c:ptCount val="4"/>
                <c:pt idx="0">
                  <c:v>0.13541666666666699</c:v>
                </c:pt>
                <c:pt idx="1">
                  <c:v>0.125000000000001</c:v>
                </c:pt>
                <c:pt idx="2">
                  <c:v>5.2083333333333599E-2</c:v>
                </c:pt>
                <c:pt idx="3">
                  <c:v>2.60416666666668E-2</c:v>
                </c:pt>
              </c:numCache>
            </c:numRef>
          </c:val>
        </c:ser>
        <c:ser>
          <c:idx val="3"/>
          <c:order val="3"/>
          <c:tx>
            <c:strRef>
              <c:f>Flervalgsspørsmål!$F$2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Flervalgsspørsmål!$B$47:$B$50</c:f>
              <c:strCache>
                <c:ptCount val="4"/>
                <c:pt idx="0">
                  <c:v>Ufaglært/vgs. uten fagbrev</c:v>
                </c:pt>
                <c:pt idx="1">
                  <c:v>Planlegger ikke rekruttering</c:v>
                </c:pt>
                <c:pt idx="2">
                  <c:v>Doktorgrad</c:v>
                </c:pt>
                <c:pt idx="3">
                  <c:v>Vet ikke</c:v>
                </c:pt>
              </c:strCache>
            </c:strRef>
          </c:cat>
          <c:val>
            <c:numRef>
              <c:f>Flervalgsspørsmål!$F$47:$F$50</c:f>
              <c:numCache>
                <c:formatCode>###0%</c:formatCode>
                <c:ptCount val="4"/>
                <c:pt idx="0">
                  <c:v>0.177215189873417</c:v>
                </c:pt>
                <c:pt idx="1">
                  <c:v>0.113924050632911</c:v>
                </c:pt>
                <c:pt idx="2">
                  <c:v>8.8607594936708695E-2</c:v>
                </c:pt>
                <c:pt idx="3">
                  <c:v>5.0632911392405E-2</c:v>
                </c:pt>
              </c:numCache>
            </c:numRef>
          </c:val>
        </c:ser>
        <c:ser>
          <c:idx val="4"/>
          <c:order val="4"/>
          <c:tx>
            <c:strRef>
              <c:f>Flervalgsspørsmål!$G$2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Flervalgsspørsmål!$B$47:$B$50</c:f>
              <c:strCache>
                <c:ptCount val="4"/>
                <c:pt idx="0">
                  <c:v>Ufaglært/vgs. uten fagbrev</c:v>
                </c:pt>
                <c:pt idx="1">
                  <c:v>Planlegger ikke rekruttering</c:v>
                </c:pt>
                <c:pt idx="2">
                  <c:v>Doktorgrad</c:v>
                </c:pt>
                <c:pt idx="3">
                  <c:v>Vet ikke</c:v>
                </c:pt>
              </c:strCache>
            </c:strRef>
          </c:cat>
          <c:val>
            <c:numRef>
              <c:f>Flervalgsspørsmål!$G$47:$G$50</c:f>
              <c:numCache>
                <c:formatCode>###0%</c:formatCode>
                <c:ptCount val="4"/>
                <c:pt idx="0">
                  <c:v>0.4873417721519</c:v>
                </c:pt>
                <c:pt idx="1">
                  <c:v>0.126582278481013</c:v>
                </c:pt>
                <c:pt idx="2" formatCode="####%">
                  <c:v>6.3291139240506398E-3</c:v>
                </c:pt>
                <c:pt idx="3">
                  <c:v>9.4936708860759597E-2</c:v>
                </c:pt>
              </c:numCache>
            </c:numRef>
          </c:val>
        </c:ser>
        <c:ser>
          <c:idx val="5"/>
          <c:order val="5"/>
          <c:tx>
            <c:strRef>
              <c:f>Flervalgsspørsmål!$H$2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Flervalgsspørsmål!$B$47:$B$50</c:f>
              <c:strCache>
                <c:ptCount val="4"/>
                <c:pt idx="0">
                  <c:v>Ufaglært/vgs. uten fagbrev</c:v>
                </c:pt>
                <c:pt idx="1">
                  <c:v>Planlegger ikke rekruttering</c:v>
                </c:pt>
                <c:pt idx="2">
                  <c:v>Doktorgrad</c:v>
                </c:pt>
                <c:pt idx="3">
                  <c:v>Vet ikke</c:v>
                </c:pt>
              </c:strCache>
            </c:strRef>
          </c:cat>
          <c:val>
            <c:numRef>
              <c:f>Flervalgsspørsmål!$H$47:$H$50</c:f>
              <c:numCache>
                <c:formatCode>###0%</c:formatCode>
                <c:ptCount val="4"/>
                <c:pt idx="0">
                  <c:v>0.176724137931036</c:v>
                </c:pt>
                <c:pt idx="1">
                  <c:v>7.1120689655173097E-2</c:v>
                </c:pt>
                <c:pt idx="2">
                  <c:v>6.2500000000000597E-2</c:v>
                </c:pt>
                <c:pt idx="3">
                  <c:v>2.8017241379310599E-2</c:v>
                </c:pt>
              </c:numCache>
            </c:numRef>
          </c:val>
        </c:ser>
        <c:ser>
          <c:idx val="6"/>
          <c:order val="6"/>
          <c:tx>
            <c:strRef>
              <c:f>Flervalgsspørsmål!$I$2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Flervalgsspørsmål!$B$47:$B$50</c:f>
              <c:strCache>
                <c:ptCount val="4"/>
                <c:pt idx="0">
                  <c:v>Ufaglært/vgs. uten fagbrev</c:v>
                </c:pt>
                <c:pt idx="1">
                  <c:v>Planlegger ikke rekruttering</c:v>
                </c:pt>
                <c:pt idx="2">
                  <c:v>Doktorgrad</c:v>
                </c:pt>
                <c:pt idx="3">
                  <c:v>Vet ikke</c:v>
                </c:pt>
              </c:strCache>
            </c:strRef>
          </c:cat>
          <c:val>
            <c:numRef>
              <c:f>Flervalgsspørsmål!$I$47:$I$50</c:f>
              <c:numCache>
                <c:formatCode>###0%</c:formatCode>
                <c:ptCount val="4"/>
                <c:pt idx="0">
                  <c:v>0.23529411764705899</c:v>
                </c:pt>
                <c:pt idx="1">
                  <c:v>9.8039215686274495E-2</c:v>
                </c:pt>
                <c:pt idx="2">
                  <c:v>7.8431372549019607E-2</c:v>
                </c:pt>
                <c:pt idx="3">
                  <c:v>1.9607843137254902E-2</c:v>
                </c:pt>
              </c:numCache>
            </c:numRef>
          </c:val>
        </c:ser>
        <c:ser>
          <c:idx val="7"/>
          <c:order val="7"/>
          <c:tx>
            <c:strRef>
              <c:f>Flervalgsspørsmål!$J$2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Flervalgsspørsmål!$B$47:$B$50</c:f>
              <c:strCache>
                <c:ptCount val="4"/>
                <c:pt idx="0">
                  <c:v>Ufaglært/vgs. uten fagbrev</c:v>
                </c:pt>
                <c:pt idx="1">
                  <c:v>Planlegger ikke rekruttering</c:v>
                </c:pt>
                <c:pt idx="2">
                  <c:v>Doktorgrad</c:v>
                </c:pt>
                <c:pt idx="3">
                  <c:v>Vet ikke</c:v>
                </c:pt>
              </c:strCache>
            </c:strRef>
          </c:cat>
          <c:val>
            <c:numRef>
              <c:f>Flervalgsspørsmål!$J$47:$J$50</c:f>
              <c:numCache>
                <c:formatCode>###0%</c:formatCode>
                <c:ptCount val="4"/>
                <c:pt idx="0">
                  <c:v>0.12291666666666699</c:v>
                </c:pt>
                <c:pt idx="1">
                  <c:v>6.6666666666666999E-2</c:v>
                </c:pt>
                <c:pt idx="2">
                  <c:v>0.15208333333333399</c:v>
                </c:pt>
                <c:pt idx="3">
                  <c:v>3.5416666666666798E-2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0129152"/>
        <c:axId val="90130688"/>
      </c:barChart>
      <c:catAx>
        <c:axId val="9012915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90130688"/>
        <c:crosses val="autoZero"/>
        <c:auto val="1"/>
        <c:lblAlgn val="ctr"/>
        <c:lblOffset val="100"/>
        <c:noMultiLvlLbl val="0"/>
      </c:catAx>
      <c:valAx>
        <c:axId val="90130688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90129152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Sklaspørsmål!$A$5</c:f>
          <c:strCache>
            <c:ptCount val="1"/>
            <c:pt idx="0">
              <c:v>Hvilke grupper er det størst problemer å rekruttere fra? 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7309441080041602"/>
          <c:y val="9.7774617425868807E-2"/>
          <c:w val="0.46924701470369901"/>
          <c:h val="0.828101898384572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Sklaspørsmål!$C$4</c:f>
              <c:strCache>
                <c:ptCount val="1"/>
                <c:pt idx="0">
                  <c:v>Totalt (n=1778)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Sklaspørsmål!$B$5:$B$8</c:f>
              <c:strCache>
                <c:ptCount val="4"/>
                <c:pt idx="0">
                  <c:v>Erfarne akademikere</c:v>
                </c:pt>
                <c:pt idx="1">
                  <c:v>Erfarne fagarbeidere</c:v>
                </c:pt>
                <c:pt idx="2">
                  <c:v>Nyutdannede fagarbeidere</c:v>
                </c:pt>
                <c:pt idx="3">
                  <c:v>Nyutdannede akademikere</c:v>
                </c:pt>
              </c:strCache>
            </c:strRef>
          </c:cat>
          <c:val>
            <c:numRef>
              <c:f>Sklaspørsmål!$C$5:$C$8</c:f>
              <c:numCache>
                <c:formatCode>#,##0.0</c:formatCode>
                <c:ptCount val="4"/>
                <c:pt idx="0">
                  <c:v>4.4581913297865006</c:v>
                </c:pt>
                <c:pt idx="1">
                  <c:v>4.4361414533234811</c:v>
                </c:pt>
                <c:pt idx="2">
                  <c:v>3.1733662120292658</c:v>
                </c:pt>
                <c:pt idx="3">
                  <c:v>3.134769287734787</c:v>
                </c:pt>
              </c:numCache>
            </c:numRef>
          </c:val>
        </c:ser>
        <c:ser>
          <c:idx val="1"/>
          <c:order val="1"/>
          <c:tx>
            <c:strRef>
              <c:f>Sklaspørsmål!$D$4</c:f>
              <c:strCache>
                <c:ptCount val="1"/>
                <c:pt idx="0">
                  <c:v>Bergen (n=587)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Sklaspørsmål!$B$5:$B$8</c:f>
              <c:strCache>
                <c:ptCount val="4"/>
                <c:pt idx="0">
                  <c:v>Erfarne akademikere</c:v>
                </c:pt>
                <c:pt idx="1">
                  <c:v>Erfarne fagarbeidere</c:v>
                </c:pt>
                <c:pt idx="2">
                  <c:v>Nyutdannede fagarbeidere</c:v>
                </c:pt>
                <c:pt idx="3">
                  <c:v>Nyutdannede akademikere</c:v>
                </c:pt>
              </c:strCache>
            </c:strRef>
          </c:cat>
          <c:val>
            <c:numRef>
              <c:f>Sklaspørsmål!$D$5:$D$8</c:f>
              <c:numCache>
                <c:formatCode>#,##0.0</c:formatCode>
                <c:ptCount val="4"/>
                <c:pt idx="0">
                  <c:v>4.505422993492405</c:v>
                </c:pt>
                <c:pt idx="1">
                  <c:v>4.5170068027210846</c:v>
                </c:pt>
                <c:pt idx="2">
                  <c:v>3.1917475728155349</c:v>
                </c:pt>
                <c:pt idx="3">
                  <c:v>3.0691244239631361</c:v>
                </c:pt>
              </c:numCache>
            </c:numRef>
          </c:val>
        </c:ser>
        <c:ser>
          <c:idx val="2"/>
          <c:order val="2"/>
          <c:tx>
            <c:strRef>
              <c:f>Sklaspørsmål!$E$4</c:f>
              <c:strCache>
                <c:ptCount val="1"/>
                <c:pt idx="0">
                  <c:v>Kristiansand (n=163)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Sklaspørsmål!$B$5:$B$8</c:f>
              <c:strCache>
                <c:ptCount val="4"/>
                <c:pt idx="0">
                  <c:v>Erfarne akademikere</c:v>
                </c:pt>
                <c:pt idx="1">
                  <c:v>Erfarne fagarbeidere</c:v>
                </c:pt>
                <c:pt idx="2">
                  <c:v>Nyutdannede fagarbeidere</c:v>
                </c:pt>
                <c:pt idx="3">
                  <c:v>Nyutdannede akademikere</c:v>
                </c:pt>
              </c:strCache>
            </c:strRef>
          </c:cat>
          <c:val>
            <c:numRef>
              <c:f>Sklaspørsmål!$E$5:$E$8</c:f>
              <c:numCache>
                <c:formatCode>#,##0.0</c:formatCode>
                <c:ptCount val="4"/>
                <c:pt idx="0">
                  <c:v>4.25</c:v>
                </c:pt>
                <c:pt idx="1">
                  <c:v>4.1101694915254221</c:v>
                </c:pt>
                <c:pt idx="2">
                  <c:v>2.8928571428571428</c:v>
                </c:pt>
                <c:pt idx="3">
                  <c:v>3.1785714285714288</c:v>
                </c:pt>
              </c:numCache>
            </c:numRef>
          </c:val>
        </c:ser>
        <c:ser>
          <c:idx val="3"/>
          <c:order val="3"/>
          <c:tx>
            <c:strRef>
              <c:f>Sklaspørsmål!$F$4</c:f>
              <c:strCache>
                <c:ptCount val="1"/>
                <c:pt idx="0">
                  <c:v>Oslo Handelskammer (n=64)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Sklaspørsmål!$B$5:$B$8</c:f>
              <c:strCache>
                <c:ptCount val="4"/>
                <c:pt idx="0">
                  <c:v>Erfarne akademikere</c:v>
                </c:pt>
                <c:pt idx="1">
                  <c:v>Erfarne fagarbeidere</c:v>
                </c:pt>
                <c:pt idx="2">
                  <c:v>Nyutdannede fagarbeidere</c:v>
                </c:pt>
                <c:pt idx="3">
                  <c:v>Nyutdannede akademikere</c:v>
                </c:pt>
              </c:strCache>
            </c:strRef>
          </c:cat>
          <c:val>
            <c:numRef>
              <c:f>Sklaspørsmål!$F$5:$F$8</c:f>
              <c:numCache>
                <c:formatCode>#,##0.0</c:formatCode>
                <c:ptCount val="4"/>
                <c:pt idx="0">
                  <c:v>4.4629629629629637</c:v>
                </c:pt>
                <c:pt idx="1">
                  <c:v>4.2444444444444454</c:v>
                </c:pt>
                <c:pt idx="2">
                  <c:v>3.095238095238094</c:v>
                </c:pt>
                <c:pt idx="3">
                  <c:v>3.2666666666666671</c:v>
                </c:pt>
              </c:numCache>
            </c:numRef>
          </c:val>
        </c:ser>
        <c:ser>
          <c:idx val="4"/>
          <c:order val="4"/>
          <c:tx>
            <c:strRef>
              <c:f>Sklaspørsmål!$G$4</c:f>
              <c:strCache>
                <c:ptCount val="1"/>
                <c:pt idx="0">
                  <c:v>Oslo Handelsstandsforening (n=86)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Sklaspørsmål!$B$5:$B$8</c:f>
              <c:strCache>
                <c:ptCount val="4"/>
                <c:pt idx="0">
                  <c:v>Erfarne akademikere</c:v>
                </c:pt>
                <c:pt idx="1">
                  <c:v>Erfarne fagarbeidere</c:v>
                </c:pt>
                <c:pt idx="2">
                  <c:v>Nyutdannede fagarbeidere</c:v>
                </c:pt>
                <c:pt idx="3">
                  <c:v>Nyutdannede akademikere</c:v>
                </c:pt>
              </c:strCache>
            </c:strRef>
          </c:cat>
          <c:val>
            <c:numRef>
              <c:f>Sklaspørsmål!$G$5:$G$8</c:f>
              <c:numCache>
                <c:formatCode>#,##0.0</c:formatCode>
                <c:ptCount val="4"/>
                <c:pt idx="0">
                  <c:v>4.3469387755102051</c:v>
                </c:pt>
                <c:pt idx="1">
                  <c:v>4.1044776119402968</c:v>
                </c:pt>
                <c:pt idx="2">
                  <c:v>3.1093750000000009</c:v>
                </c:pt>
                <c:pt idx="3">
                  <c:v>3.5882352941176472</c:v>
                </c:pt>
              </c:numCache>
            </c:numRef>
          </c:val>
        </c:ser>
        <c:ser>
          <c:idx val="5"/>
          <c:order val="5"/>
          <c:tx>
            <c:strRef>
              <c:f>Sklaspørsmål!$H$4</c:f>
              <c:strCache>
                <c:ptCount val="1"/>
                <c:pt idx="0">
                  <c:v>Stavanger (n=405)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Sklaspørsmål!$B$5:$B$8</c:f>
              <c:strCache>
                <c:ptCount val="4"/>
                <c:pt idx="0">
                  <c:v>Erfarne akademikere</c:v>
                </c:pt>
                <c:pt idx="1">
                  <c:v>Erfarne fagarbeidere</c:v>
                </c:pt>
                <c:pt idx="2">
                  <c:v>Nyutdannede fagarbeidere</c:v>
                </c:pt>
                <c:pt idx="3">
                  <c:v>Nyutdannede akademikere</c:v>
                </c:pt>
              </c:strCache>
            </c:strRef>
          </c:cat>
          <c:val>
            <c:numRef>
              <c:f>Sklaspørsmål!$H$5:$H$8</c:f>
              <c:numCache>
                <c:formatCode>#,##0.0</c:formatCode>
                <c:ptCount val="4"/>
                <c:pt idx="0">
                  <c:v>4.7661538461538404</c:v>
                </c:pt>
                <c:pt idx="1">
                  <c:v>4.5047923322683747</c:v>
                </c:pt>
                <c:pt idx="2">
                  <c:v>3.1170568561872898</c:v>
                </c:pt>
                <c:pt idx="3">
                  <c:v>3.2286689419795209</c:v>
                </c:pt>
              </c:numCache>
            </c:numRef>
          </c:val>
        </c:ser>
        <c:ser>
          <c:idx val="6"/>
          <c:order val="6"/>
          <c:tx>
            <c:strRef>
              <c:f>Sklaspørsmål!$I$4</c:f>
              <c:strCache>
                <c:ptCount val="1"/>
                <c:pt idx="0">
                  <c:v>Tromsø (n=43)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Sklaspørsmål!$B$5:$B$8</c:f>
              <c:strCache>
                <c:ptCount val="4"/>
                <c:pt idx="0">
                  <c:v>Erfarne akademikere</c:v>
                </c:pt>
                <c:pt idx="1">
                  <c:v>Erfarne fagarbeidere</c:v>
                </c:pt>
                <c:pt idx="2">
                  <c:v>Nyutdannede fagarbeidere</c:v>
                </c:pt>
                <c:pt idx="3">
                  <c:v>Nyutdannede akademikere</c:v>
                </c:pt>
              </c:strCache>
            </c:strRef>
          </c:cat>
          <c:val>
            <c:numRef>
              <c:f>Sklaspørsmål!$I$5:$I$8</c:f>
              <c:numCache>
                <c:formatCode>#,##0.0</c:formatCode>
                <c:ptCount val="4"/>
                <c:pt idx="0">
                  <c:v>4.0740740740740744</c:v>
                </c:pt>
                <c:pt idx="1">
                  <c:v>4.9142857142857146</c:v>
                </c:pt>
                <c:pt idx="2">
                  <c:v>3.7575757575757578</c:v>
                </c:pt>
                <c:pt idx="3">
                  <c:v>2.7200000000000011</c:v>
                </c:pt>
              </c:numCache>
            </c:numRef>
          </c:val>
        </c:ser>
        <c:ser>
          <c:idx val="7"/>
          <c:order val="7"/>
          <c:tx>
            <c:strRef>
              <c:f>Sklaspørsmål!$J$4</c:f>
              <c:strCache>
                <c:ptCount val="1"/>
                <c:pt idx="0">
                  <c:v>Trondheim (n=430)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Sklaspørsmål!$B$5:$B$8</c:f>
              <c:strCache>
                <c:ptCount val="4"/>
                <c:pt idx="0">
                  <c:v>Erfarne akademikere</c:v>
                </c:pt>
                <c:pt idx="1">
                  <c:v>Erfarne fagarbeidere</c:v>
                </c:pt>
                <c:pt idx="2">
                  <c:v>Nyutdannede fagarbeidere</c:v>
                </c:pt>
                <c:pt idx="3">
                  <c:v>Nyutdannede akademikere</c:v>
                </c:pt>
              </c:strCache>
            </c:strRef>
          </c:cat>
          <c:val>
            <c:numRef>
              <c:f>Sklaspørsmål!$J$5:$J$8</c:f>
              <c:numCache>
                <c:formatCode>#,##0.0</c:formatCode>
                <c:ptCount val="4"/>
                <c:pt idx="0">
                  <c:v>4.6022408963585448</c:v>
                </c:pt>
                <c:pt idx="1">
                  <c:v>4.268817204301075</c:v>
                </c:pt>
                <c:pt idx="2">
                  <c:v>2.8929889298892961</c:v>
                </c:pt>
                <c:pt idx="3">
                  <c:v>3.1893491124260351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0460544"/>
        <c:axId val="90462080"/>
      </c:barChart>
      <c:catAx>
        <c:axId val="9046054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90462080"/>
        <c:crosses val="autoZero"/>
        <c:auto val="1"/>
        <c:lblAlgn val="ctr"/>
        <c:lblOffset val="100"/>
        <c:noMultiLvlLbl val="0"/>
      </c:catAx>
      <c:valAx>
        <c:axId val="90462080"/>
        <c:scaling>
          <c:orientation val="minMax"/>
          <c:max val="6"/>
          <c:min val="1"/>
        </c:scaling>
        <c:delete val="0"/>
        <c:axPos val="b"/>
        <c:majorGridlines/>
        <c:numFmt formatCode="#,##0" sourceLinked="0"/>
        <c:majorTickMark val="out"/>
        <c:minorTickMark val="none"/>
        <c:tickLblPos val="nextTo"/>
        <c:crossAx val="90460544"/>
        <c:crosses val="max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78949243894181698"/>
          <c:y val="0.16807869604317699"/>
          <c:w val="0.210507561058183"/>
          <c:h val="0.7541002080337190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totalresultat'!$A$52:$A$60</c:f>
          <c:strCache>
            <c:ptCount val="1"/>
            <c:pt idx="0">
              <c:v>Du har markert at din bedrift planlegger å ansette arbeidskraft med akademisk bakgrunn. Fra hvilken fagbakgrunn planlegger dere å rekruttere? </c:v>
            </c:pt>
          </c:strCache>
        </c:strRef>
      </c:tx>
      <c:layout>
        <c:manualLayout>
          <c:xMode val="edge"/>
          <c:yMode val="edge"/>
          <c:x val="0.122820185671236"/>
          <c:y val="0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63563561713154404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'Flervalgsspørsmål totalresultat'!$C$51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totalresultat'!$B$52:$B$60</c:f>
              <c:strCache>
                <c:ptCount val="9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  <c:pt idx="3">
                  <c:v>Jurister</c:v>
                </c:pt>
                <c:pt idx="4">
                  <c:v>Annet</c:v>
                </c:pt>
                <c:pt idx="5">
                  <c:v>Samfunnsvitere</c:v>
                </c:pt>
                <c:pt idx="6">
                  <c:v>Pedagoger</c:v>
                </c:pt>
                <c:pt idx="7">
                  <c:v>Helsepersonell</c:v>
                </c:pt>
                <c:pt idx="8">
                  <c:v>Humanister</c:v>
                </c:pt>
              </c:strCache>
            </c:strRef>
          </c:cat>
          <c:val>
            <c:numRef>
              <c:f>'Flervalgsspørsmål totalresultat'!$C$52:$C$60</c:f>
              <c:numCache>
                <c:formatCode>###0%</c:formatCode>
                <c:ptCount val="9"/>
                <c:pt idx="0">
                  <c:v>0.54822361118907204</c:v>
                </c:pt>
                <c:pt idx="1">
                  <c:v>0.40718877929515201</c:v>
                </c:pt>
                <c:pt idx="2">
                  <c:v>0.14956165796485901</c:v>
                </c:pt>
                <c:pt idx="3">
                  <c:v>0.141202853305434</c:v>
                </c:pt>
                <c:pt idx="4">
                  <c:v>0.110579139519224</c:v>
                </c:pt>
                <c:pt idx="5">
                  <c:v>9.8530603499015004E-2</c:v>
                </c:pt>
                <c:pt idx="6">
                  <c:v>8.4580810530578199E-2</c:v>
                </c:pt>
                <c:pt idx="7">
                  <c:v>6.6891817387008903E-2</c:v>
                </c:pt>
                <c:pt idx="8">
                  <c:v>4.6157300432800502E-2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90478464"/>
        <c:axId val="90489600"/>
      </c:barChart>
      <c:catAx>
        <c:axId val="9047846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90489600"/>
        <c:crosses val="autoZero"/>
        <c:auto val="1"/>
        <c:lblAlgn val="ctr"/>
        <c:lblOffset val="100"/>
        <c:noMultiLvlLbl val="0"/>
      </c:catAx>
      <c:valAx>
        <c:axId val="90489600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90478464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Flervalgsspørsmål!$A$52</c:f>
          <c:strCache>
            <c:ptCount val="1"/>
            <c:pt idx="0">
              <c:v>Du har markert at din bedrift planlegger å ansette arbeidskraft med akademisk bakgrunn. Fra hvilken fagbakgrunn planlegger dere å rekruttere?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Flervalgsspørsmål!$B$52:$B$54</c:f>
              <c:strCache>
                <c:ptCount val="3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</c:strCache>
            </c:strRef>
          </c:cat>
          <c:val>
            <c:numRef>
              <c:f>Flervalgsspørsmål!$C$52:$C$54</c:f>
              <c:numCache>
                <c:formatCode>###0%</c:formatCode>
                <c:ptCount val="3"/>
                <c:pt idx="0">
                  <c:v>0.54822361118907204</c:v>
                </c:pt>
                <c:pt idx="1">
                  <c:v>0.40718877929515201</c:v>
                </c:pt>
                <c:pt idx="2">
                  <c:v>0.14956165796485901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Flervalgsspørsmål!$B$52:$B$54</c:f>
              <c:strCache>
                <c:ptCount val="3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</c:strCache>
            </c:strRef>
          </c:cat>
          <c:val>
            <c:numRef>
              <c:f>Flervalgsspørsmål!$D$52:$D$54</c:f>
              <c:numCache>
                <c:formatCode>###0%</c:formatCode>
                <c:ptCount val="3"/>
                <c:pt idx="0">
                  <c:v>0.57665903890159698</c:v>
                </c:pt>
                <c:pt idx="1">
                  <c:v>0.47368421052631199</c:v>
                </c:pt>
                <c:pt idx="2">
                  <c:v>0.100686498855835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Flervalgsspørsmål!$B$52:$B$54</c:f>
              <c:strCache>
                <c:ptCount val="3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</c:strCache>
            </c:strRef>
          </c:cat>
          <c:val>
            <c:numRef>
              <c:f>Flervalgsspørsmål!$E$52:$E$54</c:f>
              <c:numCache>
                <c:formatCode>###0%</c:formatCode>
                <c:ptCount val="3"/>
                <c:pt idx="0">
                  <c:v>0.51587301587301604</c:v>
                </c:pt>
                <c:pt idx="1">
                  <c:v>0.34920634920634902</c:v>
                </c:pt>
                <c:pt idx="2">
                  <c:v>0.17460317460317501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Flervalgsspørsmål!$B$52:$B$54</c:f>
              <c:strCache>
                <c:ptCount val="3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</c:strCache>
            </c:strRef>
          </c:cat>
          <c:val>
            <c:numRef>
              <c:f>Flervalgsspørsmål!$F$52:$F$54</c:f>
              <c:numCache>
                <c:formatCode>###0%</c:formatCode>
                <c:ptCount val="3"/>
                <c:pt idx="0">
                  <c:v>0.62</c:v>
                </c:pt>
                <c:pt idx="1">
                  <c:v>0.42</c:v>
                </c:pt>
                <c:pt idx="2">
                  <c:v>0.18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Flervalgsspørsmål!$B$52:$B$54</c:f>
              <c:strCache>
                <c:ptCount val="3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</c:strCache>
            </c:strRef>
          </c:cat>
          <c:val>
            <c:numRef>
              <c:f>Flervalgsspørsmål!$G$52:$G$54</c:f>
              <c:numCache>
                <c:formatCode>###0%</c:formatCode>
                <c:ptCount val="3"/>
                <c:pt idx="0">
                  <c:v>6.9767441860465101E-2</c:v>
                </c:pt>
                <c:pt idx="1">
                  <c:v>0.34883720930232598</c:v>
                </c:pt>
                <c:pt idx="2">
                  <c:v>0.30232558139534899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Flervalgsspørsmål!$B$52:$B$54</c:f>
              <c:strCache>
                <c:ptCount val="3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</c:strCache>
            </c:strRef>
          </c:cat>
          <c:val>
            <c:numRef>
              <c:f>Flervalgsspørsmål!$H$52:$H$54</c:f>
              <c:numCache>
                <c:formatCode>###0%</c:formatCode>
                <c:ptCount val="3"/>
                <c:pt idx="0">
                  <c:v>0.61022364217252401</c:v>
                </c:pt>
                <c:pt idx="1">
                  <c:v>0.42492012779552701</c:v>
                </c:pt>
                <c:pt idx="2">
                  <c:v>0.12779552715654999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Flervalgsspørsmål!$B$52:$B$54</c:f>
              <c:strCache>
                <c:ptCount val="3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</c:strCache>
            </c:strRef>
          </c:cat>
          <c:val>
            <c:numRef>
              <c:f>Flervalgsspørsmål!$I$52:$I$54</c:f>
              <c:numCache>
                <c:formatCode>###0%</c:formatCode>
                <c:ptCount val="3"/>
                <c:pt idx="0">
                  <c:v>0.55555555555555602</c:v>
                </c:pt>
                <c:pt idx="1">
                  <c:v>0.33333333333333298</c:v>
                </c:pt>
                <c:pt idx="2">
                  <c:v>0.148148148148148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Flervalgsspørsmål!$B$52:$B$54</c:f>
              <c:strCache>
                <c:ptCount val="3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</c:strCache>
            </c:strRef>
          </c:cat>
          <c:val>
            <c:numRef>
              <c:f>Flervalgsspørsmål!$J$52:$J$54</c:f>
              <c:numCache>
                <c:formatCode>###0%</c:formatCode>
                <c:ptCount val="3"/>
                <c:pt idx="0">
                  <c:v>0.58659217877094705</c:v>
                </c:pt>
                <c:pt idx="1">
                  <c:v>0.44692737430167301</c:v>
                </c:pt>
                <c:pt idx="2">
                  <c:v>0.14525139664804401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7921664"/>
        <c:axId val="117923200"/>
      </c:barChart>
      <c:catAx>
        <c:axId val="11792166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7923200"/>
        <c:crosses val="autoZero"/>
        <c:auto val="1"/>
        <c:lblAlgn val="ctr"/>
        <c:lblOffset val="100"/>
        <c:noMultiLvlLbl val="0"/>
      </c:catAx>
      <c:valAx>
        <c:axId val="117923200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17921664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Flervalgsspørsmål!$A$52</c:f>
          <c:strCache>
            <c:ptCount val="1"/>
            <c:pt idx="0">
              <c:v>Du har markert at din bedrift planlegger å ansette arbeidskraft med akademisk bakgrunn. Fra hvilken fagbakgrunn planlegger dere å rekruttere?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Flervalgsspørsmål!$B$55:$B$57</c:f>
              <c:strCache>
                <c:ptCount val="3"/>
                <c:pt idx="0">
                  <c:v>Annet</c:v>
                </c:pt>
                <c:pt idx="1">
                  <c:v>Jurister</c:v>
                </c:pt>
                <c:pt idx="2">
                  <c:v>Samfunnsvitere</c:v>
                </c:pt>
              </c:strCache>
            </c:strRef>
          </c:cat>
          <c:val>
            <c:numRef>
              <c:f>Flervalgsspørsmål!$C$55:$C$57</c:f>
              <c:numCache>
                <c:formatCode>###0%</c:formatCode>
                <c:ptCount val="3"/>
                <c:pt idx="0">
                  <c:v>0.141202853305434</c:v>
                </c:pt>
                <c:pt idx="1">
                  <c:v>0.110579139519224</c:v>
                </c:pt>
                <c:pt idx="2">
                  <c:v>9.8530603499015004E-2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Flervalgsspørsmål!$B$55:$B$57</c:f>
              <c:strCache>
                <c:ptCount val="3"/>
                <c:pt idx="0">
                  <c:v>Annet</c:v>
                </c:pt>
                <c:pt idx="1">
                  <c:v>Jurister</c:v>
                </c:pt>
                <c:pt idx="2">
                  <c:v>Samfunnsvitere</c:v>
                </c:pt>
              </c:strCache>
            </c:strRef>
          </c:cat>
          <c:val>
            <c:numRef>
              <c:f>Flervalgsspørsmål!$D$55:$D$57</c:f>
              <c:numCache>
                <c:formatCode>###0%</c:formatCode>
                <c:ptCount val="3"/>
                <c:pt idx="0">
                  <c:v>0.118993135011441</c:v>
                </c:pt>
                <c:pt idx="1">
                  <c:v>0.153318077803203</c:v>
                </c:pt>
                <c:pt idx="2">
                  <c:v>0.11212814645308899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Flervalgsspørsmål!$B$55:$B$57</c:f>
              <c:strCache>
                <c:ptCount val="3"/>
                <c:pt idx="0">
                  <c:v>Annet</c:v>
                </c:pt>
                <c:pt idx="1">
                  <c:v>Jurister</c:v>
                </c:pt>
                <c:pt idx="2">
                  <c:v>Samfunnsvitere</c:v>
                </c:pt>
              </c:strCache>
            </c:strRef>
          </c:cat>
          <c:val>
            <c:numRef>
              <c:f>Flervalgsspørsmål!$E$55:$E$57</c:f>
              <c:numCache>
                <c:formatCode>###0%</c:formatCode>
                <c:ptCount val="3"/>
                <c:pt idx="0">
                  <c:v>0.134920634920635</c:v>
                </c:pt>
                <c:pt idx="1">
                  <c:v>0.126984126984127</c:v>
                </c:pt>
                <c:pt idx="2">
                  <c:v>6.3492063492063502E-2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Flervalgsspørsmål!$B$55:$B$57</c:f>
              <c:strCache>
                <c:ptCount val="3"/>
                <c:pt idx="0">
                  <c:v>Annet</c:v>
                </c:pt>
                <c:pt idx="1">
                  <c:v>Jurister</c:v>
                </c:pt>
                <c:pt idx="2">
                  <c:v>Samfunnsvitere</c:v>
                </c:pt>
              </c:strCache>
            </c:strRef>
          </c:cat>
          <c:val>
            <c:numRef>
              <c:f>Flervalgsspørsmål!$F$55:$F$57</c:f>
              <c:numCache>
                <c:formatCode>###0%</c:formatCode>
                <c:ptCount val="3"/>
                <c:pt idx="0">
                  <c:v>0.14000000000000001</c:v>
                </c:pt>
                <c:pt idx="1">
                  <c:v>0.1</c:v>
                </c:pt>
                <c:pt idx="2">
                  <c:v>0.1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Flervalgsspørsmål!$B$55:$B$57</c:f>
              <c:strCache>
                <c:ptCount val="3"/>
                <c:pt idx="0">
                  <c:v>Annet</c:v>
                </c:pt>
                <c:pt idx="1">
                  <c:v>Jurister</c:v>
                </c:pt>
                <c:pt idx="2">
                  <c:v>Samfunnsvitere</c:v>
                </c:pt>
              </c:strCache>
            </c:strRef>
          </c:cat>
          <c:val>
            <c:numRef>
              <c:f>Flervalgsspørsmål!$G$55:$G$57</c:f>
              <c:numCache>
                <c:formatCode>###0%</c:formatCode>
                <c:ptCount val="3"/>
                <c:pt idx="0">
                  <c:v>0.232558139534884</c:v>
                </c:pt>
                <c:pt idx="1">
                  <c:v>6.9767441860465101E-2</c:v>
                </c:pt>
                <c:pt idx="2">
                  <c:v>0.13953488372093001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Flervalgsspørsmål!$B$55:$B$57</c:f>
              <c:strCache>
                <c:ptCount val="3"/>
                <c:pt idx="0">
                  <c:v>Annet</c:v>
                </c:pt>
                <c:pt idx="1">
                  <c:v>Jurister</c:v>
                </c:pt>
                <c:pt idx="2">
                  <c:v>Samfunnsvitere</c:v>
                </c:pt>
              </c:strCache>
            </c:strRef>
          </c:cat>
          <c:val>
            <c:numRef>
              <c:f>Flervalgsspørsmål!$H$55:$H$57</c:f>
              <c:numCache>
                <c:formatCode>###0%</c:formatCode>
                <c:ptCount val="3"/>
                <c:pt idx="0">
                  <c:v>0.12779552715654999</c:v>
                </c:pt>
                <c:pt idx="1">
                  <c:v>0.105431309904153</c:v>
                </c:pt>
                <c:pt idx="2">
                  <c:v>9.5846645367412206E-2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Flervalgsspørsmål!$B$55:$B$57</c:f>
              <c:strCache>
                <c:ptCount val="3"/>
                <c:pt idx="0">
                  <c:v>Annet</c:v>
                </c:pt>
                <c:pt idx="1">
                  <c:v>Jurister</c:v>
                </c:pt>
                <c:pt idx="2">
                  <c:v>Samfunnsvitere</c:v>
                </c:pt>
              </c:strCache>
            </c:strRef>
          </c:cat>
          <c:val>
            <c:numRef>
              <c:f>Flervalgsspørsmål!$I$55:$I$57</c:f>
              <c:numCache>
                <c:formatCode>###0%</c:formatCode>
                <c:ptCount val="3"/>
                <c:pt idx="0">
                  <c:v>0.25925925925925902</c:v>
                </c:pt>
                <c:pt idx="1">
                  <c:v>3.7037037037037E-2</c:v>
                </c:pt>
                <c:pt idx="2">
                  <c:v>0.11111111111111099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Flervalgsspørsmål!$B$55:$B$57</c:f>
              <c:strCache>
                <c:ptCount val="3"/>
                <c:pt idx="0">
                  <c:v>Annet</c:v>
                </c:pt>
                <c:pt idx="1">
                  <c:v>Jurister</c:v>
                </c:pt>
                <c:pt idx="2">
                  <c:v>Samfunnsvitere</c:v>
                </c:pt>
              </c:strCache>
            </c:strRef>
          </c:cat>
          <c:val>
            <c:numRef>
              <c:f>Flervalgsspørsmål!$J$55:$J$57</c:f>
              <c:numCache>
                <c:formatCode>###0%</c:formatCode>
                <c:ptCount val="3"/>
                <c:pt idx="0">
                  <c:v>7.2625698324022103E-2</c:v>
                </c:pt>
                <c:pt idx="1">
                  <c:v>0.12849162011173099</c:v>
                </c:pt>
                <c:pt idx="2">
                  <c:v>0.100558659217877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7986432"/>
        <c:axId val="117987968"/>
      </c:barChart>
      <c:catAx>
        <c:axId val="11798643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7987968"/>
        <c:crosses val="autoZero"/>
        <c:auto val="1"/>
        <c:lblAlgn val="ctr"/>
        <c:lblOffset val="100"/>
        <c:noMultiLvlLbl val="0"/>
      </c:catAx>
      <c:valAx>
        <c:axId val="117987968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17986432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Flervalgsspørsmål!$A$52</c:f>
          <c:strCache>
            <c:ptCount val="1"/>
            <c:pt idx="0">
              <c:v>Du har markert at din bedrift planlegger å ansette arbeidskraft med akademisk bakgrunn. Fra hvilken fagbakgrunn planlegger dere å rekruttere?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Flervalgsspørsmål!$B$58:$B$60</c:f>
              <c:strCache>
                <c:ptCount val="3"/>
                <c:pt idx="0">
                  <c:v>Pedagoger</c:v>
                </c:pt>
                <c:pt idx="1">
                  <c:v>Helsepersonell</c:v>
                </c:pt>
                <c:pt idx="2">
                  <c:v>Humanister</c:v>
                </c:pt>
              </c:strCache>
            </c:strRef>
          </c:cat>
          <c:val>
            <c:numRef>
              <c:f>Flervalgsspørsmål!$C$58:$C$60</c:f>
              <c:numCache>
                <c:formatCode>###0%</c:formatCode>
                <c:ptCount val="3"/>
                <c:pt idx="0">
                  <c:v>8.4580810530578199E-2</c:v>
                </c:pt>
                <c:pt idx="1">
                  <c:v>6.6891817387008903E-2</c:v>
                </c:pt>
                <c:pt idx="2">
                  <c:v>4.6157300432800502E-2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Flervalgsspørsmål!$B$58:$B$60</c:f>
              <c:strCache>
                <c:ptCount val="3"/>
                <c:pt idx="0">
                  <c:v>Pedagoger</c:v>
                </c:pt>
                <c:pt idx="1">
                  <c:v>Helsepersonell</c:v>
                </c:pt>
                <c:pt idx="2">
                  <c:v>Humanister</c:v>
                </c:pt>
              </c:strCache>
            </c:strRef>
          </c:cat>
          <c:val>
            <c:numRef>
              <c:f>Flervalgsspørsmål!$D$58:$D$60</c:f>
              <c:numCache>
                <c:formatCode>###0%</c:formatCode>
                <c:ptCount val="3"/>
                <c:pt idx="0">
                  <c:v>8.0091533180777705E-2</c:v>
                </c:pt>
                <c:pt idx="1">
                  <c:v>4.8054919908466602E-2</c:v>
                </c:pt>
                <c:pt idx="2">
                  <c:v>4.3478260869565001E-2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Flervalgsspørsmål!$B$58:$B$60</c:f>
              <c:strCache>
                <c:ptCount val="3"/>
                <c:pt idx="0">
                  <c:v>Pedagoger</c:v>
                </c:pt>
                <c:pt idx="1">
                  <c:v>Helsepersonell</c:v>
                </c:pt>
                <c:pt idx="2">
                  <c:v>Humanister</c:v>
                </c:pt>
              </c:strCache>
            </c:strRef>
          </c:cat>
          <c:val>
            <c:numRef>
              <c:f>Flervalgsspørsmål!$E$58:$E$60</c:f>
              <c:numCache>
                <c:formatCode>###0%</c:formatCode>
                <c:ptCount val="3"/>
                <c:pt idx="0">
                  <c:v>0.15079365079365101</c:v>
                </c:pt>
                <c:pt idx="1">
                  <c:v>0.103174603174603</c:v>
                </c:pt>
                <c:pt idx="2">
                  <c:v>3.9682539682539701E-2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Flervalgsspørsmål!$B$58:$B$60</c:f>
              <c:strCache>
                <c:ptCount val="3"/>
                <c:pt idx="0">
                  <c:v>Pedagoger</c:v>
                </c:pt>
                <c:pt idx="1">
                  <c:v>Helsepersonell</c:v>
                </c:pt>
                <c:pt idx="2">
                  <c:v>Humanister</c:v>
                </c:pt>
              </c:strCache>
            </c:strRef>
          </c:cat>
          <c:val>
            <c:numRef>
              <c:f>Flervalgsspørsmål!$F$58:$F$60</c:f>
              <c:numCache>
                <c:formatCode>###0%</c:formatCode>
                <c:ptCount val="3"/>
                <c:pt idx="0">
                  <c:v>0.08</c:v>
                </c:pt>
                <c:pt idx="1">
                  <c:v>0.02</c:v>
                </c:pt>
                <c:pt idx="2">
                  <c:v>0.04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Flervalgsspørsmål!$B$58:$B$60</c:f>
              <c:strCache>
                <c:ptCount val="3"/>
                <c:pt idx="0">
                  <c:v>Pedagoger</c:v>
                </c:pt>
                <c:pt idx="1">
                  <c:v>Helsepersonell</c:v>
                </c:pt>
                <c:pt idx="2">
                  <c:v>Humanister</c:v>
                </c:pt>
              </c:strCache>
            </c:strRef>
          </c:cat>
          <c:val>
            <c:numRef>
              <c:f>Flervalgsspørsmål!$G$58:$G$60</c:f>
              <c:numCache>
                <c:formatCode>###0%</c:formatCode>
                <c:ptCount val="3"/>
                <c:pt idx="0">
                  <c:v>2.32558139534884E-2</c:v>
                </c:pt>
                <c:pt idx="1">
                  <c:v>0.162790697674419</c:v>
                </c:pt>
                <c:pt idx="2">
                  <c:v>9.3023255813953501E-2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Flervalgsspørsmål!$B$58:$B$60</c:f>
              <c:strCache>
                <c:ptCount val="3"/>
                <c:pt idx="0">
                  <c:v>Pedagoger</c:v>
                </c:pt>
                <c:pt idx="1">
                  <c:v>Helsepersonell</c:v>
                </c:pt>
                <c:pt idx="2">
                  <c:v>Humanister</c:v>
                </c:pt>
              </c:strCache>
            </c:strRef>
          </c:cat>
          <c:val>
            <c:numRef>
              <c:f>Flervalgsspørsmål!$H$58:$H$60</c:f>
              <c:numCache>
                <c:formatCode>###0%</c:formatCode>
                <c:ptCount val="3"/>
                <c:pt idx="0">
                  <c:v>0.10223642172524</c:v>
                </c:pt>
                <c:pt idx="1">
                  <c:v>6.0702875399360999E-2</c:v>
                </c:pt>
                <c:pt idx="2">
                  <c:v>5.7507987220447303E-2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Flervalgsspørsmål!$B$58:$B$60</c:f>
              <c:strCache>
                <c:ptCount val="3"/>
                <c:pt idx="0">
                  <c:v>Pedagoger</c:v>
                </c:pt>
                <c:pt idx="1">
                  <c:v>Helsepersonell</c:v>
                </c:pt>
                <c:pt idx="2">
                  <c:v>Humanister</c:v>
                </c:pt>
              </c:strCache>
            </c:strRef>
          </c:cat>
          <c:val>
            <c:numRef>
              <c:f>Flervalgsspørsmål!$I$58:$I$60</c:f>
              <c:numCache>
                <c:formatCode>###0%</c:formatCode>
                <c:ptCount val="3"/>
                <c:pt idx="0">
                  <c:v>3.7037037037037E-2</c:v>
                </c:pt>
                <c:pt idx="1">
                  <c:v>7.4074074074074001E-2</c:v>
                </c:pt>
                <c:pt idx="2">
                  <c:v>0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Flervalgsspørsmål!$B$58:$B$60</c:f>
              <c:strCache>
                <c:ptCount val="3"/>
                <c:pt idx="0">
                  <c:v>Pedagoger</c:v>
                </c:pt>
                <c:pt idx="1">
                  <c:v>Helsepersonell</c:v>
                </c:pt>
                <c:pt idx="2">
                  <c:v>Humanister</c:v>
                </c:pt>
              </c:strCache>
            </c:strRef>
          </c:cat>
          <c:val>
            <c:numRef>
              <c:f>Flervalgsspørsmål!$J$58:$J$60</c:f>
              <c:numCache>
                <c:formatCode>###0%</c:formatCode>
                <c:ptCount val="3"/>
                <c:pt idx="0">
                  <c:v>6.4245810055865701E-2</c:v>
                </c:pt>
                <c:pt idx="1">
                  <c:v>4.1899441340782002E-2</c:v>
                </c:pt>
                <c:pt idx="2">
                  <c:v>6.7039106145251104E-2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8051200"/>
        <c:axId val="118052736"/>
      </c:barChart>
      <c:catAx>
        <c:axId val="1180512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8052736"/>
        <c:crosses val="autoZero"/>
        <c:auto val="1"/>
        <c:lblAlgn val="ctr"/>
        <c:lblOffset val="100"/>
        <c:noMultiLvlLbl val="0"/>
      </c:catAx>
      <c:valAx>
        <c:axId val="118052736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18051200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Kategorispørsmål!$A$21</c:f>
          <c:strCache>
            <c:ptCount val="1"/>
            <c:pt idx="0">
              <c:v>Hvilken strategi ønsker du for å sikre mer arbeidskraft?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7309441080041602"/>
          <c:y val="9.7774617425868807E-2"/>
          <c:w val="0.46924701470369901"/>
          <c:h val="0.828101898384572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Kategorispørsmål!$B$21:$B$25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skoler,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Kategorispørsmål!$C$21:$C$25</c:f>
              <c:numCache>
                <c:formatCode>###0%</c:formatCode>
                <c:ptCount val="5"/>
                <c:pt idx="0">
                  <c:v>0.42238251888432199</c:v>
                </c:pt>
                <c:pt idx="1">
                  <c:v>0.25610306998145499</c:v>
                </c:pt>
                <c:pt idx="2">
                  <c:v>0.187817267806941</c:v>
                </c:pt>
                <c:pt idx="3">
                  <c:v>9.5555221550725197E-2</c:v>
                </c:pt>
                <c:pt idx="4">
                  <c:v>3.8141921776539703E-2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Kategorispørsmål!$B$21:$B$25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skoler,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Kategorispørsmål!$D$21:$D$25</c:f>
              <c:numCache>
                <c:formatCode>###0%</c:formatCode>
                <c:ptCount val="5"/>
                <c:pt idx="0">
                  <c:v>0.39619651347068102</c:v>
                </c:pt>
                <c:pt idx="1">
                  <c:v>0.25515055467511899</c:v>
                </c:pt>
                <c:pt idx="2">
                  <c:v>0.21394611727416801</c:v>
                </c:pt>
                <c:pt idx="3">
                  <c:v>7.9239302694136302E-2</c:v>
                </c:pt>
                <c:pt idx="4">
                  <c:v>5.5467511885895403E-2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Kategorispørsmål!$B$21:$B$25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skoler,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Kategorispørsmål!$E$21:$E$25</c:f>
              <c:numCache>
                <c:formatCode>###0%</c:formatCode>
                <c:ptCount val="5"/>
                <c:pt idx="0">
                  <c:v>0.5</c:v>
                </c:pt>
                <c:pt idx="1">
                  <c:v>0.190217391304348</c:v>
                </c:pt>
                <c:pt idx="2">
                  <c:v>0.190217391304348</c:v>
                </c:pt>
                <c:pt idx="3">
                  <c:v>9.7826086956521702E-2</c:v>
                </c:pt>
                <c:pt idx="4">
                  <c:v>2.1739130434782601E-2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Kategorispørsmål!$B$21:$B$25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skoler,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Kategorispørsmål!$F$21:$F$25</c:f>
              <c:numCache>
                <c:formatCode>###0%</c:formatCode>
                <c:ptCount val="5"/>
                <c:pt idx="0">
                  <c:v>0.455696202531646</c:v>
                </c:pt>
                <c:pt idx="1">
                  <c:v>0.227848101265823</c:v>
                </c:pt>
                <c:pt idx="2">
                  <c:v>0.177215189873418</c:v>
                </c:pt>
                <c:pt idx="3">
                  <c:v>0.126582278481013</c:v>
                </c:pt>
                <c:pt idx="4">
                  <c:v>1.26582278481013E-2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Kategorispørsmål!$B$21:$B$25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skoler,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Kategorispørsmål!$G$21:$G$25</c:f>
              <c:numCache>
                <c:formatCode>###0%</c:formatCode>
                <c:ptCount val="5"/>
                <c:pt idx="0">
                  <c:v>0.54482758620689697</c:v>
                </c:pt>
                <c:pt idx="1">
                  <c:v>0.26896551724137902</c:v>
                </c:pt>
                <c:pt idx="2">
                  <c:v>0.11724137931034501</c:v>
                </c:pt>
                <c:pt idx="3">
                  <c:v>6.2068965517241399E-2</c:v>
                </c:pt>
                <c:pt idx="4" formatCode="####%">
                  <c:v>6.8965517241379301E-3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Kategorispørsmål!$B$21:$B$25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skoler,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Kategorispørsmål!$H$21:$H$25</c:f>
              <c:numCache>
                <c:formatCode>###0%</c:formatCode>
                <c:ptCount val="5"/>
                <c:pt idx="0">
                  <c:v>0.350993377483444</c:v>
                </c:pt>
                <c:pt idx="1">
                  <c:v>0.29580573951434902</c:v>
                </c:pt>
                <c:pt idx="2">
                  <c:v>0.21854304635761601</c:v>
                </c:pt>
                <c:pt idx="3">
                  <c:v>9.0507726269315594E-2</c:v>
                </c:pt>
                <c:pt idx="4">
                  <c:v>4.41501103752759E-2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Kategorispørsmål!$B$21:$B$25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skoler,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Kategorispørsmål!$I$21:$I$25</c:f>
              <c:numCache>
                <c:formatCode>###0%</c:formatCode>
                <c:ptCount val="5"/>
                <c:pt idx="0">
                  <c:v>0.38297872340425498</c:v>
                </c:pt>
                <c:pt idx="1">
                  <c:v>0.29787234042553201</c:v>
                </c:pt>
                <c:pt idx="2">
                  <c:v>0.14893617021276601</c:v>
                </c:pt>
                <c:pt idx="3">
                  <c:v>0.12765957446808501</c:v>
                </c:pt>
                <c:pt idx="4">
                  <c:v>4.2553191489361701E-2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Kategorispørsmål!$B$21:$B$25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skoler,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Kategorispørsmål!$J$21:$J$25</c:f>
              <c:numCache>
                <c:formatCode>###0%</c:formatCode>
                <c:ptCount val="5"/>
                <c:pt idx="0">
                  <c:v>0.39186295503211999</c:v>
                </c:pt>
                <c:pt idx="1">
                  <c:v>0.244111349036403</c:v>
                </c:pt>
                <c:pt idx="2">
                  <c:v>0.21413276231263401</c:v>
                </c:pt>
                <c:pt idx="3">
                  <c:v>9.4218415417558904E-2</c:v>
                </c:pt>
                <c:pt idx="4">
                  <c:v>5.5674518201284801E-2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8132736"/>
        <c:axId val="118134272"/>
      </c:barChart>
      <c:catAx>
        <c:axId val="1181327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8134272"/>
        <c:crosses val="autoZero"/>
        <c:auto val="1"/>
        <c:lblAlgn val="ctr"/>
        <c:lblOffset val="100"/>
        <c:noMultiLvlLbl val="0"/>
      </c:catAx>
      <c:valAx>
        <c:axId val="118134272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1813273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8949243894181698"/>
          <c:y val="0.16807869604317699"/>
          <c:w val="0.210507561058183"/>
          <c:h val="0.75410020803371902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Sklaspørsmål!$A$10</c:f>
          <c:strCache>
            <c:ptCount val="1"/>
            <c:pt idx="0">
              <c:v>På en skala fra 1 (svært lite) til 6 (svært godt), hvor tilfreds er du med tilrettelegging for å hente arbeidskraft fra utlandet på 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7309441080041602"/>
          <c:y val="9.7774617425868807E-2"/>
          <c:w val="0.46924701470369901"/>
          <c:h val="0.828101898384573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Sklaspørsmål!$C$9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Sklaspørsmål!$B$10:$B$11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Sklaspørsmål!$C$10:$C$11</c:f>
              <c:numCache>
                <c:formatCode>#,##0.0</c:formatCode>
                <c:ptCount val="2"/>
                <c:pt idx="0">
                  <c:v>2.85291503058794</c:v>
                </c:pt>
                <c:pt idx="1">
                  <c:v>2.8486898353221202</c:v>
                </c:pt>
              </c:numCache>
            </c:numRef>
          </c:val>
        </c:ser>
        <c:ser>
          <c:idx val="1"/>
          <c:order val="1"/>
          <c:tx>
            <c:strRef>
              <c:f>Sklaspørsmål!$D$9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Sklaspørsmål!$B$10:$B$11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Sklaspørsmål!$D$10:$D$11</c:f>
              <c:numCache>
                <c:formatCode>#,##0.0</c:formatCode>
                <c:ptCount val="2"/>
                <c:pt idx="0">
                  <c:v>3.0401337792642118</c:v>
                </c:pt>
                <c:pt idx="1">
                  <c:v>2.8952702702702702</c:v>
                </c:pt>
              </c:numCache>
            </c:numRef>
          </c:val>
        </c:ser>
        <c:ser>
          <c:idx val="2"/>
          <c:order val="2"/>
          <c:tx>
            <c:strRef>
              <c:f>Sklaspørsmål!$E$9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Sklaspørsmål!$B$10:$B$11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Sklaspørsmål!$E$10:$E$11</c:f>
              <c:numCache>
                <c:formatCode>#,##0.0</c:formatCode>
                <c:ptCount val="2"/>
                <c:pt idx="0">
                  <c:v>2.9249999999999989</c:v>
                </c:pt>
                <c:pt idx="1">
                  <c:v>3.012345679012344</c:v>
                </c:pt>
              </c:numCache>
            </c:numRef>
          </c:val>
        </c:ser>
        <c:ser>
          <c:idx val="3"/>
          <c:order val="3"/>
          <c:tx>
            <c:strRef>
              <c:f>Sklaspørsmål!$F$9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Sklaspørsmål!$B$10:$B$11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Sklaspørsmål!$F$10:$F$11</c:f>
              <c:numCache>
                <c:formatCode>#,##0.0</c:formatCode>
                <c:ptCount val="2"/>
                <c:pt idx="0">
                  <c:v>2.8518518518518512</c:v>
                </c:pt>
                <c:pt idx="1">
                  <c:v>2.7692307692307701</c:v>
                </c:pt>
              </c:numCache>
            </c:numRef>
          </c:val>
        </c:ser>
        <c:ser>
          <c:idx val="4"/>
          <c:order val="4"/>
          <c:tx>
            <c:strRef>
              <c:f>Sklaspørsmål!$G$9</c:f>
              <c:strCache>
                <c:ptCount val="1"/>
                <c:pt idx="0">
                  <c:v>Oslo Handelsstandsforening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Sklaspørsmål!$B$10:$B$11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Sklaspørsmål!$G$10:$G$11</c:f>
              <c:numCache>
                <c:formatCode>#,##0.0</c:formatCode>
                <c:ptCount val="2"/>
                <c:pt idx="0">
                  <c:v>3.1363636363636371</c:v>
                </c:pt>
                <c:pt idx="1">
                  <c:v>2.967741935483871</c:v>
                </c:pt>
              </c:numCache>
            </c:numRef>
          </c:val>
        </c:ser>
        <c:ser>
          <c:idx val="5"/>
          <c:order val="5"/>
          <c:tx>
            <c:strRef>
              <c:f>Sklaspørsmål!$H$9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Sklaspørsmål!$B$10:$B$11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Sklaspørsmål!$H$10:$H$11</c:f>
              <c:numCache>
                <c:formatCode>#,##0.0</c:formatCode>
                <c:ptCount val="2"/>
                <c:pt idx="0">
                  <c:v>2.8693693693693691</c:v>
                </c:pt>
                <c:pt idx="1">
                  <c:v>2.9429824561403501</c:v>
                </c:pt>
              </c:numCache>
            </c:numRef>
          </c:val>
        </c:ser>
        <c:ser>
          <c:idx val="6"/>
          <c:order val="6"/>
          <c:tx>
            <c:strRef>
              <c:f>Sklaspørsmål!$I$9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Sklaspørsmål!$B$10:$B$11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Sklaspørsmål!$I$10:$I$11</c:f>
              <c:numCache>
                <c:formatCode>#,##0.0</c:formatCode>
                <c:ptCount val="2"/>
                <c:pt idx="0">
                  <c:v>2.25</c:v>
                </c:pt>
                <c:pt idx="1">
                  <c:v>2.5</c:v>
                </c:pt>
              </c:numCache>
            </c:numRef>
          </c:val>
        </c:ser>
        <c:ser>
          <c:idx val="7"/>
          <c:order val="7"/>
          <c:tx>
            <c:strRef>
              <c:f>Sklaspørsmål!$J$9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Sklaspørsmål!$B$10:$B$11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Sklaspørsmål!$J$10:$J$11</c:f>
              <c:numCache>
                <c:formatCode>#,##0.0</c:formatCode>
                <c:ptCount val="2"/>
                <c:pt idx="0">
                  <c:v>2.9368932038834941</c:v>
                </c:pt>
                <c:pt idx="1">
                  <c:v>2.7936507936507939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6579712"/>
        <c:axId val="116597888"/>
      </c:barChart>
      <c:catAx>
        <c:axId val="1165797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6597888"/>
        <c:crosses val="autoZero"/>
        <c:auto val="1"/>
        <c:lblAlgn val="ctr"/>
        <c:lblOffset val="100"/>
        <c:noMultiLvlLbl val="0"/>
      </c:catAx>
      <c:valAx>
        <c:axId val="116597888"/>
        <c:scaling>
          <c:orientation val="minMax"/>
          <c:max val="6"/>
          <c:min val="1"/>
        </c:scaling>
        <c:delete val="0"/>
        <c:axPos val="b"/>
        <c:majorGridlines/>
        <c:numFmt formatCode="#,##0" sourceLinked="0"/>
        <c:majorTickMark val="out"/>
        <c:minorTickMark val="none"/>
        <c:tickLblPos val="nextTo"/>
        <c:crossAx val="116579712"/>
        <c:crosses val="max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78949243894181698"/>
          <c:y val="0.16807869604317699"/>
          <c:w val="0.210507561058183"/>
          <c:h val="0.7541002080337190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totalresultat'!$A$61:$A$70</c:f>
          <c:strCache>
            <c:ptCount val="1"/>
            <c:pt idx="0">
              <c:v>Hva er de viktigste tiltak fylkespolitikerne kan bidra med for å fremme utviklingen av næringslivet i regionen?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63563561713154404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totalresultat'!$B$61:$B$70</c:f>
              <c:strCache>
                <c:ptCount val="10"/>
                <c:pt idx="0">
                  <c:v>Sikre god kvalitet på videregående opplæring</c:v>
                </c:pt>
                <c:pt idx="1">
                  <c:v>Sikre bedre veiløsninger</c:v>
                </c:pt>
                <c:pt idx="2">
                  <c:v>Tilrettelegge for økt innovasjon og entreprenørskap</c:v>
                </c:pt>
                <c:pt idx="3">
                  <c:v>Sikre bedre kollektivløsninger</c:v>
                </c:pt>
                <c:pt idx="4">
                  <c:v>Påvirkningsarbeid mot sentrale myndigheter</c:v>
                </c:pt>
                <c:pt idx="5">
                  <c:v>Hindre frafall fra videregående skole</c:v>
                </c:pt>
                <c:pt idx="6">
                  <c:v>Markedsføring og synliggjøring av regionen</c:v>
                </c:pt>
                <c:pt idx="7">
                  <c:v>Bidra til relasjonsbygging mellom FoU og næringsliv</c:v>
                </c:pt>
                <c:pt idx="8">
                  <c:v>Tilrettelegge for regionalt samarbeid i fylket</c:v>
                </c:pt>
                <c:pt idx="9">
                  <c:v>Arbeide for tettere samarbeid mellom fylker</c:v>
                </c:pt>
              </c:strCache>
            </c:strRef>
          </c:cat>
          <c:val>
            <c:numRef>
              <c:f>'Flervalgsspørsmål totalresultat'!$C$61:$C$70</c:f>
              <c:numCache>
                <c:formatCode>###0%</c:formatCode>
                <c:ptCount val="10"/>
                <c:pt idx="0">
                  <c:v>0.53549745179725705</c:v>
                </c:pt>
                <c:pt idx="1">
                  <c:v>0.52631331678507498</c:v>
                </c:pt>
                <c:pt idx="2">
                  <c:v>0.42009333045688602</c:v>
                </c:pt>
                <c:pt idx="3">
                  <c:v>0.368253011201223</c:v>
                </c:pt>
                <c:pt idx="4">
                  <c:v>0.33720103380349298</c:v>
                </c:pt>
                <c:pt idx="5">
                  <c:v>0.31537797596119299</c:v>
                </c:pt>
                <c:pt idx="6">
                  <c:v>0.26543446798766801</c:v>
                </c:pt>
                <c:pt idx="7">
                  <c:v>0.23321779156064301</c:v>
                </c:pt>
                <c:pt idx="8">
                  <c:v>0.19262862482340601</c:v>
                </c:pt>
                <c:pt idx="9">
                  <c:v>0.127360015347176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16615424"/>
        <c:axId val="116642944"/>
      </c:barChart>
      <c:catAx>
        <c:axId val="1166154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16642944"/>
        <c:crosses val="autoZero"/>
        <c:auto val="1"/>
        <c:lblAlgn val="ctr"/>
        <c:lblOffset val="100"/>
        <c:noMultiLvlLbl val="0"/>
      </c:catAx>
      <c:valAx>
        <c:axId val="116642944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16615424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Flervalgsspørsmål!$A$61</c:f>
          <c:strCache>
            <c:ptCount val="1"/>
            <c:pt idx="0">
              <c:v>Hva er de viktigste tiltak fylkespolitikerne kan bidra med for å fremme utviklingen av næringslivet i regionen?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Flervalgsspørsmål!$B$61:$B$63</c:f>
              <c:strCache>
                <c:ptCount val="3"/>
                <c:pt idx="0">
                  <c:v>Sikre bedre veiløsninger</c:v>
                </c:pt>
                <c:pt idx="1">
                  <c:v>Sikre god kvalitet på videregående opplæring</c:v>
                </c:pt>
                <c:pt idx="2">
                  <c:v>Tilrettelegge for økt innovasjon og entreprenørskap</c:v>
                </c:pt>
              </c:strCache>
            </c:strRef>
          </c:cat>
          <c:val>
            <c:numRef>
              <c:f>Flervalgsspørsmål!$C$61:$C$63</c:f>
              <c:numCache>
                <c:formatCode>###0%</c:formatCode>
                <c:ptCount val="3"/>
                <c:pt idx="0">
                  <c:v>0.53549745179725705</c:v>
                </c:pt>
                <c:pt idx="1">
                  <c:v>0.52631331678507498</c:v>
                </c:pt>
                <c:pt idx="2">
                  <c:v>0.42009333045688602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Flervalgsspørsmål!$B$61:$B$63</c:f>
              <c:strCache>
                <c:ptCount val="3"/>
                <c:pt idx="0">
                  <c:v>Sikre bedre veiløsninger</c:v>
                </c:pt>
                <c:pt idx="1">
                  <c:v>Sikre god kvalitet på videregående opplæring</c:v>
                </c:pt>
                <c:pt idx="2">
                  <c:v>Tilrettelegge for økt innovasjon og entreprenørskap</c:v>
                </c:pt>
              </c:strCache>
            </c:strRef>
          </c:cat>
          <c:val>
            <c:numRef>
              <c:f>Flervalgsspørsmål!$D$61:$D$63</c:f>
              <c:numCache>
                <c:formatCode>###0%</c:formatCode>
                <c:ptCount val="3"/>
                <c:pt idx="0">
                  <c:v>0.58146487294468996</c:v>
                </c:pt>
                <c:pt idx="1">
                  <c:v>0.59491778774289705</c:v>
                </c:pt>
                <c:pt idx="2">
                  <c:v>0.43049327354259698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Flervalgsspørsmål!$B$61:$B$63</c:f>
              <c:strCache>
                <c:ptCount val="3"/>
                <c:pt idx="0">
                  <c:v>Sikre bedre veiløsninger</c:v>
                </c:pt>
                <c:pt idx="1">
                  <c:v>Sikre god kvalitet på videregående opplæring</c:v>
                </c:pt>
                <c:pt idx="2">
                  <c:v>Tilrettelegge for økt innovasjon og entreprenørskap</c:v>
                </c:pt>
              </c:strCache>
            </c:strRef>
          </c:cat>
          <c:val>
            <c:numRef>
              <c:f>Flervalgsspørsmål!$E$61:$E$63</c:f>
              <c:numCache>
                <c:formatCode>###0%</c:formatCode>
                <c:ptCount val="3"/>
                <c:pt idx="0">
                  <c:v>0.59895833333333603</c:v>
                </c:pt>
                <c:pt idx="1">
                  <c:v>0.48958333333333498</c:v>
                </c:pt>
                <c:pt idx="2">
                  <c:v>0.36979166666666802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Flervalgsspørsmål!$B$61:$B$63</c:f>
              <c:strCache>
                <c:ptCount val="3"/>
                <c:pt idx="0">
                  <c:v>Sikre bedre veiløsninger</c:v>
                </c:pt>
                <c:pt idx="1">
                  <c:v>Sikre god kvalitet på videregående opplæring</c:v>
                </c:pt>
                <c:pt idx="2">
                  <c:v>Tilrettelegge for økt innovasjon og entreprenørskap</c:v>
                </c:pt>
              </c:strCache>
            </c:strRef>
          </c:cat>
          <c:val>
            <c:numRef>
              <c:f>Flervalgsspørsmål!$F$61:$F$63</c:f>
              <c:numCache>
                <c:formatCode>###0%</c:formatCode>
                <c:ptCount val="3"/>
                <c:pt idx="0">
                  <c:v>0.493670886075948</c:v>
                </c:pt>
                <c:pt idx="1">
                  <c:v>0.531645569620252</c:v>
                </c:pt>
                <c:pt idx="2">
                  <c:v>0.50632911392405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Flervalgsspørsmål!$B$61:$B$63</c:f>
              <c:strCache>
                <c:ptCount val="3"/>
                <c:pt idx="0">
                  <c:v>Sikre bedre veiløsninger</c:v>
                </c:pt>
                <c:pt idx="1">
                  <c:v>Sikre god kvalitet på videregående opplæring</c:v>
                </c:pt>
                <c:pt idx="2">
                  <c:v>Tilrettelegge for økt innovasjon og entreprenørskap</c:v>
                </c:pt>
              </c:strCache>
            </c:strRef>
          </c:cat>
          <c:val>
            <c:numRef>
              <c:f>Flervalgsspørsmål!$G$61:$G$63</c:f>
              <c:numCache>
                <c:formatCode>###0%</c:formatCode>
                <c:ptCount val="3"/>
                <c:pt idx="0">
                  <c:v>0.468354430379748</c:v>
                </c:pt>
                <c:pt idx="1">
                  <c:v>0.449367088607596</c:v>
                </c:pt>
                <c:pt idx="2">
                  <c:v>0.284810126582279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Flervalgsspørsmål!$B$61:$B$63</c:f>
              <c:strCache>
                <c:ptCount val="3"/>
                <c:pt idx="0">
                  <c:v>Sikre bedre veiløsninger</c:v>
                </c:pt>
                <c:pt idx="1">
                  <c:v>Sikre god kvalitet på videregående opplæring</c:v>
                </c:pt>
                <c:pt idx="2">
                  <c:v>Tilrettelegge for økt innovasjon og entreprenørskap</c:v>
                </c:pt>
              </c:strCache>
            </c:strRef>
          </c:cat>
          <c:val>
            <c:numRef>
              <c:f>Flervalgsspørsmål!$H$61:$H$63</c:f>
              <c:numCache>
                <c:formatCode>###0%</c:formatCode>
                <c:ptCount val="3"/>
                <c:pt idx="0">
                  <c:v>0.61422413793104103</c:v>
                </c:pt>
                <c:pt idx="1">
                  <c:v>0.54094827586207395</c:v>
                </c:pt>
                <c:pt idx="2">
                  <c:v>0.39655172413793499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Flervalgsspørsmål!$B$61:$B$63</c:f>
              <c:strCache>
                <c:ptCount val="3"/>
                <c:pt idx="0">
                  <c:v>Sikre bedre veiløsninger</c:v>
                </c:pt>
                <c:pt idx="1">
                  <c:v>Sikre god kvalitet på videregående opplæring</c:v>
                </c:pt>
                <c:pt idx="2">
                  <c:v>Tilrettelegge for økt innovasjon og entreprenørskap</c:v>
                </c:pt>
              </c:strCache>
            </c:strRef>
          </c:cat>
          <c:val>
            <c:numRef>
              <c:f>Flervalgsspørsmål!$I$61:$I$63</c:f>
              <c:numCache>
                <c:formatCode>###0%</c:formatCode>
                <c:ptCount val="3"/>
                <c:pt idx="0">
                  <c:v>0.56862745098039202</c:v>
                </c:pt>
                <c:pt idx="1">
                  <c:v>0.50980392156862697</c:v>
                </c:pt>
                <c:pt idx="2">
                  <c:v>0.39215686274509798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Flervalgsspørsmål!$B$61:$B$63</c:f>
              <c:strCache>
                <c:ptCount val="3"/>
                <c:pt idx="0">
                  <c:v>Sikre bedre veiløsninger</c:v>
                </c:pt>
                <c:pt idx="1">
                  <c:v>Sikre god kvalitet på videregående opplæring</c:v>
                </c:pt>
                <c:pt idx="2">
                  <c:v>Tilrettelegge for økt innovasjon og entreprenørskap</c:v>
                </c:pt>
              </c:strCache>
            </c:strRef>
          </c:cat>
          <c:val>
            <c:numRef>
              <c:f>Flervalgsspørsmål!$J$61:$J$63</c:f>
              <c:numCache>
                <c:formatCode>###0%</c:formatCode>
                <c:ptCount val="3"/>
                <c:pt idx="0">
                  <c:v>0.37291666666666701</c:v>
                </c:pt>
                <c:pt idx="1">
                  <c:v>0.54583333333333695</c:v>
                </c:pt>
                <c:pt idx="2">
                  <c:v>0.57291666666666996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6717824"/>
        <c:axId val="118173696"/>
      </c:barChart>
      <c:catAx>
        <c:axId val="1167178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8173696"/>
        <c:crosses val="autoZero"/>
        <c:auto val="1"/>
        <c:lblAlgn val="ctr"/>
        <c:lblOffset val="100"/>
        <c:noMultiLvlLbl val="0"/>
      </c:catAx>
      <c:valAx>
        <c:axId val="118173696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16717824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Flervalgsspørsmål!$A$61</c:f>
          <c:strCache>
            <c:ptCount val="1"/>
            <c:pt idx="0">
              <c:v>Hva er de viktigste tiltak fylkespolitikerne kan bidra med for å fremme utviklingen av næringslivet i regionen?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6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Flervalgsspørsmål!$B$64:$B$66</c:f>
              <c:strCache>
                <c:ptCount val="3"/>
                <c:pt idx="0">
                  <c:v>Sikre bedre kollektivløsninger</c:v>
                </c:pt>
                <c:pt idx="1">
                  <c:v>Hindre frafall fra videregående skole</c:v>
                </c:pt>
                <c:pt idx="2">
                  <c:v>Påvirkningsarbeid mot sentrale myndigheter</c:v>
                </c:pt>
              </c:strCache>
            </c:strRef>
          </c:cat>
          <c:val>
            <c:numRef>
              <c:f>Flervalgsspørsmål!$C$64:$C$66</c:f>
              <c:numCache>
                <c:formatCode>###0%</c:formatCode>
                <c:ptCount val="3"/>
                <c:pt idx="0">
                  <c:v>0.368253011201223</c:v>
                </c:pt>
                <c:pt idx="1">
                  <c:v>0.33720103380349298</c:v>
                </c:pt>
                <c:pt idx="2">
                  <c:v>0.31537797596119299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Flervalgsspørsmål!$B$64:$B$66</c:f>
              <c:strCache>
                <c:ptCount val="3"/>
                <c:pt idx="0">
                  <c:v>Sikre bedre kollektivløsninger</c:v>
                </c:pt>
                <c:pt idx="1">
                  <c:v>Hindre frafall fra videregående skole</c:v>
                </c:pt>
                <c:pt idx="2">
                  <c:v>Påvirkningsarbeid mot sentrale myndigheter</c:v>
                </c:pt>
              </c:strCache>
            </c:strRef>
          </c:cat>
          <c:val>
            <c:numRef>
              <c:f>Flervalgsspørsmål!$D$64:$D$66</c:f>
              <c:numCache>
                <c:formatCode>###0%</c:formatCode>
                <c:ptCount val="3"/>
                <c:pt idx="0">
                  <c:v>0.39910313901344802</c:v>
                </c:pt>
                <c:pt idx="1">
                  <c:v>0.34379671150971203</c:v>
                </c:pt>
                <c:pt idx="2">
                  <c:v>0.35276532137518202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Flervalgsspørsmål!$B$64:$B$66</c:f>
              <c:strCache>
                <c:ptCount val="3"/>
                <c:pt idx="0">
                  <c:v>Sikre bedre kollektivløsninger</c:v>
                </c:pt>
                <c:pt idx="1">
                  <c:v>Hindre frafall fra videregående skole</c:v>
                </c:pt>
                <c:pt idx="2">
                  <c:v>Påvirkningsarbeid mot sentrale myndigheter</c:v>
                </c:pt>
              </c:strCache>
            </c:strRef>
          </c:cat>
          <c:val>
            <c:numRef>
              <c:f>Flervalgsspørsmål!$E$64:$E$66</c:f>
              <c:numCache>
                <c:formatCode>###0%</c:formatCode>
                <c:ptCount val="3"/>
                <c:pt idx="0">
                  <c:v>0.234375000000001</c:v>
                </c:pt>
                <c:pt idx="1">
                  <c:v>0.25520833333333398</c:v>
                </c:pt>
                <c:pt idx="2">
                  <c:v>0.34895833333333498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Flervalgsspørsmål!$B$64:$B$66</c:f>
              <c:strCache>
                <c:ptCount val="3"/>
                <c:pt idx="0">
                  <c:v>Sikre bedre kollektivløsninger</c:v>
                </c:pt>
                <c:pt idx="1">
                  <c:v>Hindre frafall fra videregående skole</c:v>
                </c:pt>
                <c:pt idx="2">
                  <c:v>Påvirkningsarbeid mot sentrale myndigheter</c:v>
                </c:pt>
              </c:strCache>
            </c:strRef>
          </c:cat>
          <c:val>
            <c:numRef>
              <c:f>Flervalgsspørsmål!$F$64:$F$66</c:f>
              <c:numCache>
                <c:formatCode>###0%</c:formatCode>
                <c:ptCount val="3"/>
                <c:pt idx="0">
                  <c:v>0.50632911392405</c:v>
                </c:pt>
                <c:pt idx="1">
                  <c:v>0.329113924050632</c:v>
                </c:pt>
                <c:pt idx="2">
                  <c:v>0.278481012658227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Flervalgsspørsmål!$B$64:$B$66</c:f>
              <c:strCache>
                <c:ptCount val="3"/>
                <c:pt idx="0">
                  <c:v>Sikre bedre kollektivløsninger</c:v>
                </c:pt>
                <c:pt idx="1">
                  <c:v>Hindre frafall fra videregående skole</c:v>
                </c:pt>
                <c:pt idx="2">
                  <c:v>Påvirkningsarbeid mot sentrale myndigheter</c:v>
                </c:pt>
              </c:strCache>
            </c:strRef>
          </c:cat>
          <c:val>
            <c:numRef>
              <c:f>Flervalgsspørsmål!$G$64:$G$66</c:f>
              <c:numCache>
                <c:formatCode>###0%</c:formatCode>
                <c:ptCount val="3"/>
                <c:pt idx="0">
                  <c:v>0.550632911392407</c:v>
                </c:pt>
                <c:pt idx="1">
                  <c:v>0.348101265822786</c:v>
                </c:pt>
                <c:pt idx="2">
                  <c:v>0.234177215189874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Flervalgsspørsmål!$B$64:$B$66</c:f>
              <c:strCache>
                <c:ptCount val="3"/>
                <c:pt idx="0">
                  <c:v>Sikre bedre kollektivløsninger</c:v>
                </c:pt>
                <c:pt idx="1">
                  <c:v>Hindre frafall fra videregående skole</c:v>
                </c:pt>
                <c:pt idx="2">
                  <c:v>Påvirkningsarbeid mot sentrale myndigheter</c:v>
                </c:pt>
              </c:strCache>
            </c:strRef>
          </c:cat>
          <c:val>
            <c:numRef>
              <c:f>Flervalgsspørsmål!$H$64:$H$66</c:f>
              <c:numCache>
                <c:formatCode>###0%</c:formatCode>
                <c:ptCount val="3"/>
                <c:pt idx="0">
                  <c:v>0.55818965517241903</c:v>
                </c:pt>
                <c:pt idx="1">
                  <c:v>0.278017241379313</c:v>
                </c:pt>
                <c:pt idx="2">
                  <c:v>0.33620689655172697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Flervalgsspørsmål!$B$64:$B$66</c:f>
              <c:strCache>
                <c:ptCount val="3"/>
                <c:pt idx="0">
                  <c:v>Sikre bedre kollektivløsninger</c:v>
                </c:pt>
                <c:pt idx="1">
                  <c:v>Hindre frafall fra videregående skole</c:v>
                </c:pt>
                <c:pt idx="2">
                  <c:v>Påvirkningsarbeid mot sentrale myndigheter</c:v>
                </c:pt>
              </c:strCache>
            </c:strRef>
          </c:cat>
          <c:val>
            <c:numRef>
              <c:f>Flervalgsspørsmål!$I$64:$I$66</c:f>
              <c:numCache>
                <c:formatCode>###0%</c:formatCode>
                <c:ptCount val="3"/>
                <c:pt idx="0">
                  <c:v>0.25490196078431399</c:v>
                </c:pt>
                <c:pt idx="1">
                  <c:v>0.52941176470588203</c:v>
                </c:pt>
                <c:pt idx="2">
                  <c:v>0.31372549019607798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Flervalgsspørsmål!$B$64:$B$66</c:f>
              <c:strCache>
                <c:ptCount val="3"/>
                <c:pt idx="0">
                  <c:v>Sikre bedre kollektivløsninger</c:v>
                </c:pt>
                <c:pt idx="1">
                  <c:v>Hindre frafall fra videregående skole</c:v>
                </c:pt>
                <c:pt idx="2">
                  <c:v>Påvirkningsarbeid mot sentrale myndigheter</c:v>
                </c:pt>
              </c:strCache>
            </c:strRef>
          </c:cat>
          <c:val>
            <c:numRef>
              <c:f>Flervalgsspørsmål!$J$64:$J$66</c:f>
              <c:numCache>
                <c:formatCode>###0%</c:formatCode>
                <c:ptCount val="3"/>
                <c:pt idx="0">
                  <c:v>0.227083333333334</c:v>
                </c:pt>
                <c:pt idx="1">
                  <c:v>0.27500000000000102</c:v>
                </c:pt>
                <c:pt idx="2">
                  <c:v>0.29166666666666702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2963456"/>
        <c:axId val="122964992"/>
      </c:barChart>
      <c:catAx>
        <c:axId val="1229634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2964992"/>
        <c:crosses val="autoZero"/>
        <c:auto val="1"/>
        <c:lblAlgn val="ctr"/>
        <c:lblOffset val="100"/>
        <c:noMultiLvlLbl val="0"/>
      </c:catAx>
      <c:valAx>
        <c:axId val="122964992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22963456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Flervalgsspørsmål!$A$61</c:f>
          <c:strCache>
            <c:ptCount val="1"/>
            <c:pt idx="0">
              <c:v>Hva er de viktigste tiltak fylkespolitikerne kan bidra med for å fremme utviklingen av næringslivet i regionen?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6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Flervalgsspørsmål!$B$67:$B$70</c:f>
              <c:strCache>
                <c:ptCount val="4"/>
                <c:pt idx="0">
                  <c:v>Markedsføring og synliggjøring av regionen</c:v>
                </c:pt>
                <c:pt idx="1">
                  <c:v>Bidra til relasjonsbygging mellom FoU og næringsliv</c:v>
                </c:pt>
                <c:pt idx="2">
                  <c:v>Tilrettelegge for regionalt samarbeid i fylket</c:v>
                </c:pt>
                <c:pt idx="3">
                  <c:v>Arbeide for tettere samarbeid mellom fylker</c:v>
                </c:pt>
              </c:strCache>
            </c:strRef>
          </c:cat>
          <c:val>
            <c:numRef>
              <c:f>Flervalgsspørsmål!$C$67:$C$70</c:f>
              <c:numCache>
                <c:formatCode>###0%</c:formatCode>
                <c:ptCount val="4"/>
                <c:pt idx="0">
                  <c:v>0.26543446798766801</c:v>
                </c:pt>
                <c:pt idx="1">
                  <c:v>0.23321779156064301</c:v>
                </c:pt>
                <c:pt idx="2">
                  <c:v>0.19262862482340601</c:v>
                </c:pt>
                <c:pt idx="3">
                  <c:v>0.127360015347176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Flervalgsspørsmål!$B$67:$B$70</c:f>
              <c:strCache>
                <c:ptCount val="4"/>
                <c:pt idx="0">
                  <c:v>Markedsføring og synliggjøring av regionen</c:v>
                </c:pt>
                <c:pt idx="1">
                  <c:v>Bidra til relasjonsbygging mellom FoU og næringsliv</c:v>
                </c:pt>
                <c:pt idx="2">
                  <c:v>Tilrettelegge for regionalt samarbeid i fylket</c:v>
                </c:pt>
                <c:pt idx="3">
                  <c:v>Arbeide for tettere samarbeid mellom fylker</c:v>
                </c:pt>
              </c:strCache>
            </c:strRef>
          </c:cat>
          <c:val>
            <c:numRef>
              <c:f>Flervalgsspørsmål!$D$67:$D$70</c:f>
              <c:numCache>
                <c:formatCode>###0%</c:formatCode>
                <c:ptCount val="4"/>
                <c:pt idx="0">
                  <c:v>0.25112107623318097</c:v>
                </c:pt>
                <c:pt idx="1">
                  <c:v>0.18684603886397499</c:v>
                </c:pt>
                <c:pt idx="2">
                  <c:v>0.20029895366218101</c:v>
                </c:pt>
                <c:pt idx="3">
                  <c:v>0.112107623318385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Flervalgsspørsmål!$B$67:$B$70</c:f>
              <c:strCache>
                <c:ptCount val="4"/>
                <c:pt idx="0">
                  <c:v>Markedsføring og synliggjøring av regionen</c:v>
                </c:pt>
                <c:pt idx="1">
                  <c:v>Bidra til relasjonsbygging mellom FoU og næringsliv</c:v>
                </c:pt>
                <c:pt idx="2">
                  <c:v>Tilrettelegge for regionalt samarbeid i fylket</c:v>
                </c:pt>
                <c:pt idx="3">
                  <c:v>Arbeide for tettere samarbeid mellom fylker</c:v>
                </c:pt>
              </c:strCache>
            </c:strRef>
          </c:cat>
          <c:val>
            <c:numRef>
              <c:f>Flervalgsspørsmål!$E$67:$E$70</c:f>
              <c:numCache>
                <c:formatCode>###0%</c:formatCode>
                <c:ptCount val="4"/>
                <c:pt idx="0">
                  <c:v>0.44270833333333498</c:v>
                </c:pt>
                <c:pt idx="1">
                  <c:v>0.203125000000001</c:v>
                </c:pt>
                <c:pt idx="2">
                  <c:v>0.24479166666666799</c:v>
                </c:pt>
                <c:pt idx="3">
                  <c:v>0.30208333333333498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Flervalgsspørsmål!$B$67:$B$70</c:f>
              <c:strCache>
                <c:ptCount val="4"/>
                <c:pt idx="0">
                  <c:v>Markedsføring og synliggjøring av regionen</c:v>
                </c:pt>
                <c:pt idx="1">
                  <c:v>Bidra til relasjonsbygging mellom FoU og næringsliv</c:v>
                </c:pt>
                <c:pt idx="2">
                  <c:v>Tilrettelegge for regionalt samarbeid i fylket</c:v>
                </c:pt>
                <c:pt idx="3">
                  <c:v>Arbeide for tettere samarbeid mellom fylker</c:v>
                </c:pt>
              </c:strCache>
            </c:strRef>
          </c:cat>
          <c:val>
            <c:numRef>
              <c:f>Flervalgsspørsmål!$F$67:$F$70</c:f>
              <c:numCache>
                <c:formatCode>###0%</c:formatCode>
                <c:ptCount val="4"/>
                <c:pt idx="0">
                  <c:v>0.113924050632911</c:v>
                </c:pt>
                <c:pt idx="1">
                  <c:v>0.253164556962025</c:v>
                </c:pt>
                <c:pt idx="2">
                  <c:v>8.8607594936708695E-2</c:v>
                </c:pt>
                <c:pt idx="3">
                  <c:v>5.0632911392405E-2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Flervalgsspørsmål!$B$67:$B$70</c:f>
              <c:strCache>
                <c:ptCount val="4"/>
                <c:pt idx="0">
                  <c:v>Markedsføring og synliggjøring av regionen</c:v>
                </c:pt>
                <c:pt idx="1">
                  <c:v>Bidra til relasjonsbygging mellom FoU og næringsliv</c:v>
                </c:pt>
                <c:pt idx="2">
                  <c:v>Tilrettelegge for regionalt samarbeid i fylket</c:v>
                </c:pt>
                <c:pt idx="3">
                  <c:v>Arbeide for tettere samarbeid mellom fylker</c:v>
                </c:pt>
              </c:strCache>
            </c:strRef>
          </c:cat>
          <c:val>
            <c:numRef>
              <c:f>Flervalgsspørsmål!$G$67:$G$70</c:f>
              <c:numCache>
                <c:formatCode>###0%</c:formatCode>
                <c:ptCount val="4"/>
                <c:pt idx="0">
                  <c:v>0.215189873417722</c:v>
                </c:pt>
                <c:pt idx="1">
                  <c:v>0.139240506329114</c:v>
                </c:pt>
                <c:pt idx="2">
                  <c:v>9.4936708860759597E-2</c:v>
                </c:pt>
                <c:pt idx="3">
                  <c:v>7.5949367088607694E-2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Flervalgsspørsmål!$B$67:$B$70</c:f>
              <c:strCache>
                <c:ptCount val="4"/>
                <c:pt idx="0">
                  <c:v>Markedsføring og synliggjøring av regionen</c:v>
                </c:pt>
                <c:pt idx="1">
                  <c:v>Bidra til relasjonsbygging mellom FoU og næringsliv</c:v>
                </c:pt>
                <c:pt idx="2">
                  <c:v>Tilrettelegge for regionalt samarbeid i fylket</c:v>
                </c:pt>
                <c:pt idx="3">
                  <c:v>Arbeide for tettere samarbeid mellom fylker</c:v>
                </c:pt>
              </c:strCache>
            </c:strRef>
          </c:cat>
          <c:val>
            <c:numRef>
              <c:f>Flervalgsspørsmål!$H$67:$H$70</c:f>
              <c:numCache>
                <c:formatCode>###0%</c:formatCode>
                <c:ptCount val="4"/>
                <c:pt idx="0">
                  <c:v>0.20043103448276101</c:v>
                </c:pt>
                <c:pt idx="1">
                  <c:v>0.14008620689655299</c:v>
                </c:pt>
                <c:pt idx="2">
                  <c:v>0.26724137931034803</c:v>
                </c:pt>
                <c:pt idx="3">
                  <c:v>8.4051724137931896E-2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Flervalgsspørsmål!$B$67:$B$70</c:f>
              <c:strCache>
                <c:ptCount val="4"/>
                <c:pt idx="0">
                  <c:v>Markedsføring og synliggjøring av regionen</c:v>
                </c:pt>
                <c:pt idx="1">
                  <c:v>Bidra til relasjonsbygging mellom FoU og næringsliv</c:v>
                </c:pt>
                <c:pt idx="2">
                  <c:v>Tilrettelegge for regionalt samarbeid i fylket</c:v>
                </c:pt>
                <c:pt idx="3">
                  <c:v>Arbeide for tettere samarbeid mellom fylker</c:v>
                </c:pt>
              </c:strCache>
            </c:strRef>
          </c:cat>
          <c:val>
            <c:numRef>
              <c:f>Flervalgsspørsmål!$I$67:$I$70</c:f>
              <c:numCache>
                <c:formatCode>###0%</c:formatCode>
                <c:ptCount val="4"/>
                <c:pt idx="0">
                  <c:v>0.19607843137254899</c:v>
                </c:pt>
                <c:pt idx="1">
                  <c:v>0.29411764705882298</c:v>
                </c:pt>
                <c:pt idx="2">
                  <c:v>0.15686274509803899</c:v>
                </c:pt>
                <c:pt idx="3">
                  <c:v>5.8823529411764698E-2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Flervalgsspørsmål!$B$67:$B$70</c:f>
              <c:strCache>
                <c:ptCount val="4"/>
                <c:pt idx="0">
                  <c:v>Markedsføring og synliggjøring av regionen</c:v>
                </c:pt>
                <c:pt idx="1">
                  <c:v>Bidra til relasjonsbygging mellom FoU og næringsliv</c:v>
                </c:pt>
                <c:pt idx="2">
                  <c:v>Tilrettelegge for regionalt samarbeid i fylket</c:v>
                </c:pt>
                <c:pt idx="3">
                  <c:v>Arbeide for tettere samarbeid mellom fylker</c:v>
                </c:pt>
              </c:strCache>
            </c:strRef>
          </c:cat>
          <c:val>
            <c:numRef>
              <c:f>Flervalgsspørsmål!$J$67:$J$70</c:f>
              <c:numCache>
                <c:formatCode>###0%</c:formatCode>
                <c:ptCount val="4"/>
                <c:pt idx="0">
                  <c:v>0.32083333333333403</c:v>
                </c:pt>
                <c:pt idx="1">
                  <c:v>0.39791666666666797</c:v>
                </c:pt>
                <c:pt idx="2">
                  <c:v>0.193750000000001</c:v>
                </c:pt>
                <c:pt idx="3">
                  <c:v>0.139583333333334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3052800"/>
        <c:axId val="123054336"/>
      </c:barChart>
      <c:catAx>
        <c:axId val="1230528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3054336"/>
        <c:crosses val="autoZero"/>
        <c:auto val="1"/>
        <c:lblAlgn val="ctr"/>
        <c:lblOffset val="100"/>
        <c:noMultiLvlLbl val="0"/>
      </c:catAx>
      <c:valAx>
        <c:axId val="123054336"/>
        <c:scaling>
          <c:orientation val="minMax"/>
          <c:max val="0.70000000000000095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23052800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Kategorispørsmål!$A$51</c:f>
          <c:strCache>
            <c:ptCount val="1"/>
            <c:pt idx="0">
              <c:v>Hva er din oppfatning av den fylkeskommunale strukturen i Norge?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4485405722525899"/>
          <c:y val="9.7774617425868807E-2"/>
          <c:w val="0.49748736827885698"/>
          <c:h val="0.718733491706331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Kategorispørsmål!$B$51:$B$53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Kategorispørsmål!$C$51:$C$53</c:f>
              <c:numCache>
                <c:formatCode>###0%</c:formatCode>
                <c:ptCount val="3"/>
                <c:pt idx="0">
                  <c:v>0.48138390138086201</c:v>
                </c:pt>
                <c:pt idx="1">
                  <c:v>0.15417471616502901</c:v>
                </c:pt>
                <c:pt idx="2">
                  <c:v>0.36444138245409702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Kategorispørsmål!$B$51:$B$53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Kategorispørsmål!$D$51:$D$53</c:f>
              <c:numCache>
                <c:formatCode>###0%</c:formatCode>
                <c:ptCount val="3"/>
                <c:pt idx="0">
                  <c:v>0.473363774733638</c:v>
                </c:pt>
                <c:pt idx="1">
                  <c:v>0.158295281582953</c:v>
                </c:pt>
                <c:pt idx="2">
                  <c:v>0.36834094368340897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Kategorispørsmål!$B$51:$B$53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Kategorispørsmål!$E$51:$E$53</c:f>
              <c:numCache>
                <c:formatCode>###0%</c:formatCode>
                <c:ptCount val="3"/>
                <c:pt idx="0">
                  <c:v>0.47058823529411797</c:v>
                </c:pt>
                <c:pt idx="1">
                  <c:v>6.9518716577540093E-2</c:v>
                </c:pt>
                <c:pt idx="2">
                  <c:v>0.45989304812834197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Kategorispørsmål!$B$51:$B$53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Kategorispørsmål!$F$51:$F$53</c:f>
              <c:numCache>
                <c:formatCode>###0%</c:formatCode>
                <c:ptCount val="3"/>
                <c:pt idx="0">
                  <c:v>0.46666666666666701</c:v>
                </c:pt>
                <c:pt idx="1">
                  <c:v>0.146666666666667</c:v>
                </c:pt>
                <c:pt idx="2">
                  <c:v>0.38666666666666699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Kategorispørsmål!$B$51:$B$53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Kategorispørsmål!$G$51:$G$53</c:f>
              <c:numCache>
                <c:formatCode>###0%</c:formatCode>
                <c:ptCount val="3"/>
                <c:pt idx="0">
                  <c:v>0.39860139860139898</c:v>
                </c:pt>
                <c:pt idx="1">
                  <c:v>0.27972027972028002</c:v>
                </c:pt>
                <c:pt idx="2">
                  <c:v>0.321678321678322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Kategorispørsmål!$B$51:$B$53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Kategorispørsmål!$H$51:$H$53</c:f>
              <c:numCache>
                <c:formatCode>###0%</c:formatCode>
                <c:ptCount val="3"/>
                <c:pt idx="0">
                  <c:v>0.46710526315789502</c:v>
                </c:pt>
                <c:pt idx="1">
                  <c:v>0.217105263157895</c:v>
                </c:pt>
                <c:pt idx="2">
                  <c:v>0.31578947368421101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Kategorispørsmål!$B$51:$B$53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Kategorispørsmål!$I$51:$I$53</c:f>
              <c:numCache>
                <c:formatCode>###0%</c:formatCode>
                <c:ptCount val="3"/>
                <c:pt idx="0">
                  <c:v>0.65306122448979598</c:v>
                </c:pt>
                <c:pt idx="1">
                  <c:v>0.102040816326531</c:v>
                </c:pt>
                <c:pt idx="2">
                  <c:v>0.24489795918367299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Kategorispørsmål!$B$51:$B$53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Kategorispørsmål!$J$51:$J$53</c:f>
              <c:numCache>
                <c:formatCode>###0%</c:formatCode>
                <c:ptCount val="3"/>
                <c:pt idx="0">
                  <c:v>0.40043290043289997</c:v>
                </c:pt>
                <c:pt idx="1">
                  <c:v>0.147186147186147</c:v>
                </c:pt>
                <c:pt idx="2">
                  <c:v>0.452380952380952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8280576"/>
        <c:axId val="118282112"/>
      </c:barChart>
      <c:catAx>
        <c:axId val="1182805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8282112"/>
        <c:crosses val="autoZero"/>
        <c:auto val="1"/>
        <c:lblAlgn val="ctr"/>
        <c:lblOffset val="100"/>
        <c:noMultiLvlLbl val="0"/>
      </c:catAx>
      <c:valAx>
        <c:axId val="118282112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1828057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0477034120734903"/>
          <c:y val="4.6211042887424399E-2"/>
          <c:w val="0.195229658792651"/>
          <c:h val="0.859166515317627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Kategorispørsmål!$A$26</c:f>
          <c:strCache>
            <c:ptCount val="1"/>
            <c:pt idx="0">
              <c:v>Har trafikale forsinkelser det siste året medført økonomiske tap eller merkostnader for din bedrift?</c:v>
            </c:pt>
          </c:strCache>
        </c:strRef>
      </c:tx>
      <c:layout>
        <c:manualLayout>
          <c:xMode val="edge"/>
          <c:yMode val="edge"/>
          <c:x val="1.9992223194322901E-2"/>
          <c:y val="1.4030166404402E-2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6.5998416864558707E-2"/>
          <c:y val="9.7774617425868807E-2"/>
          <c:w val="0.72263913191406604"/>
          <c:h val="0.71873349170633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Kategorispørsmål!$B$26:$B$28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Kategorispørsmål!$C$26:$C$28</c:f>
              <c:numCache>
                <c:formatCode>###0%</c:formatCode>
                <c:ptCount val="3"/>
                <c:pt idx="0">
                  <c:v>0.51680917649382496</c:v>
                </c:pt>
                <c:pt idx="1">
                  <c:v>0.34806858757700498</c:v>
                </c:pt>
                <c:pt idx="2">
                  <c:v>0.135122235929169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Kategorispørsmål!$B$26:$B$28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Kategorispørsmål!$D$26:$D$28</c:f>
              <c:numCache>
                <c:formatCode>###0%</c:formatCode>
                <c:ptCount val="3"/>
                <c:pt idx="0">
                  <c:v>0.53961136023916301</c:v>
                </c:pt>
                <c:pt idx="1">
                  <c:v>0.29446935724962597</c:v>
                </c:pt>
                <c:pt idx="2">
                  <c:v>0.16591928251121099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Kategorispørsmål!$B$26:$B$28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Kategorispørsmål!$E$26:$E$28</c:f>
              <c:numCache>
                <c:formatCode>###0%</c:formatCode>
                <c:ptCount val="3"/>
                <c:pt idx="0">
                  <c:v>0.52083333333333304</c:v>
                </c:pt>
                <c:pt idx="1">
                  <c:v>0.34895833333333298</c:v>
                </c:pt>
                <c:pt idx="2">
                  <c:v>0.13020833333333301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Kategorispørsmål!$B$26:$B$28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Kategorispørsmål!$F$26:$F$28</c:f>
              <c:numCache>
                <c:formatCode>###0%</c:formatCode>
                <c:ptCount val="3"/>
                <c:pt idx="0">
                  <c:v>0.670886075949367</c:v>
                </c:pt>
                <c:pt idx="1">
                  <c:v>0.227848101265823</c:v>
                </c:pt>
                <c:pt idx="2">
                  <c:v>0.10126582278481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Kategorispørsmål!$B$26:$B$28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Kategorispørsmål!$G$26:$G$28</c:f>
              <c:numCache>
                <c:formatCode>###0%</c:formatCode>
                <c:ptCount val="3"/>
                <c:pt idx="0">
                  <c:v>0.594936708860759</c:v>
                </c:pt>
                <c:pt idx="1">
                  <c:v>0.227848101265823</c:v>
                </c:pt>
                <c:pt idx="2">
                  <c:v>0.177215189873418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Kategorispørsmål!$B$26:$B$28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Kategorispørsmål!$H$26:$H$28</c:f>
              <c:numCache>
                <c:formatCode>###0%</c:formatCode>
                <c:ptCount val="3"/>
                <c:pt idx="0">
                  <c:v>0.61206896551724099</c:v>
                </c:pt>
                <c:pt idx="1">
                  <c:v>0.24568965517241401</c:v>
                </c:pt>
                <c:pt idx="2">
                  <c:v>0.142241379310345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Kategorispørsmål!$B$26:$B$28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Kategorispørsmål!$I$26:$I$28</c:f>
              <c:numCache>
                <c:formatCode>###0%</c:formatCode>
                <c:ptCount val="3"/>
                <c:pt idx="0">
                  <c:v>0.47058823529411797</c:v>
                </c:pt>
                <c:pt idx="1">
                  <c:v>0.49019607843137197</c:v>
                </c:pt>
                <c:pt idx="2">
                  <c:v>3.9215686274509803E-2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Kategorispørsmål!$B$26:$B$28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Kategorispørsmål!$J$26:$J$28</c:f>
              <c:numCache>
                <c:formatCode>###0%</c:formatCode>
                <c:ptCount val="3"/>
                <c:pt idx="0">
                  <c:v>0.33750000000000002</c:v>
                </c:pt>
                <c:pt idx="1">
                  <c:v>0.48125000000000001</c:v>
                </c:pt>
                <c:pt idx="2">
                  <c:v>0.18124999999999999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8355456"/>
        <c:axId val="118356992"/>
      </c:barChart>
      <c:catAx>
        <c:axId val="118355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8356992"/>
        <c:crosses val="autoZero"/>
        <c:auto val="1"/>
        <c:lblAlgn val="ctr"/>
        <c:lblOffset val="100"/>
        <c:noMultiLvlLbl val="0"/>
      </c:catAx>
      <c:valAx>
        <c:axId val="118356992"/>
        <c:scaling>
          <c:orientation val="minMax"/>
        </c:scaling>
        <c:delete val="0"/>
        <c:axPos val="l"/>
        <c:majorGridlines/>
        <c:numFmt formatCode="###0%" sourceLinked="1"/>
        <c:majorTickMark val="out"/>
        <c:minorTickMark val="none"/>
        <c:tickLblPos val="nextTo"/>
        <c:crossAx val="118355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461614173228302"/>
          <c:y val="4.6211042887424399E-2"/>
          <c:w val="0.18362605715952199"/>
          <c:h val="0.951114093469412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Kategorispørsmål!$A$30</c:f>
          <c:strCache>
            <c:ptCount val="1"/>
            <c:pt idx="0">
              <c:v>Hvis ja, hvor mye tid per uke?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3779396883147"/>
          <c:y val="9.7774617425868807E-2"/>
          <c:w val="0.541584524156702"/>
          <c:h val="0.718733491706331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Kategorispørsmål!$C$29</c:f>
              <c:strCache>
                <c:ptCount val="1"/>
                <c:pt idx="0">
                  <c:v>Totalt (n=1078)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Kategorispørsmål!$B$30:$B$34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Kategorispørsmål!$C$30:$C$34</c:f>
              <c:numCache>
                <c:formatCode>###0%</c:formatCode>
                <c:ptCount val="5"/>
                <c:pt idx="0">
                  <c:v>0.151109652707693</c:v>
                </c:pt>
                <c:pt idx="1">
                  <c:v>0.29506765155444298</c:v>
                </c:pt>
                <c:pt idx="2">
                  <c:v>0.22084485248490801</c:v>
                </c:pt>
                <c:pt idx="3">
                  <c:v>0.14258893504219999</c:v>
                </c:pt>
                <c:pt idx="4">
                  <c:v>0.190388908210743</c:v>
                </c:pt>
              </c:numCache>
            </c:numRef>
          </c:val>
        </c:ser>
        <c:ser>
          <c:idx val="1"/>
          <c:order val="1"/>
          <c:tx>
            <c:strRef>
              <c:f>Kategorispørsmål!$D$29</c:f>
              <c:strCache>
                <c:ptCount val="1"/>
                <c:pt idx="0">
                  <c:v>Bergen (n=361)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Kategorispørsmål!$B$30:$B$34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Kategorispørsmål!$D$30:$D$34</c:f>
              <c:numCache>
                <c:formatCode>###0%</c:formatCode>
                <c:ptCount val="5"/>
                <c:pt idx="0">
                  <c:v>0.12112676056338</c:v>
                </c:pt>
                <c:pt idx="1">
                  <c:v>0.28169014084506999</c:v>
                </c:pt>
                <c:pt idx="2">
                  <c:v>0.22535211267605601</c:v>
                </c:pt>
                <c:pt idx="3">
                  <c:v>0.13239436619718301</c:v>
                </c:pt>
                <c:pt idx="4">
                  <c:v>0.23943661971831001</c:v>
                </c:pt>
              </c:numCache>
            </c:numRef>
          </c:val>
        </c:ser>
        <c:ser>
          <c:idx val="2"/>
          <c:order val="2"/>
          <c:tx>
            <c:strRef>
              <c:f>Kategorispørsmål!$E$29</c:f>
              <c:strCache>
                <c:ptCount val="1"/>
                <c:pt idx="0">
                  <c:v>Kristiansand (n=100)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Kategorispørsmål!$B$30:$B$34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Kategorispørsmål!$E$30:$E$34</c:f>
              <c:numCache>
                <c:formatCode>###0%</c:formatCode>
                <c:ptCount val="5"/>
                <c:pt idx="0">
                  <c:v>0.18181818181818199</c:v>
                </c:pt>
                <c:pt idx="1">
                  <c:v>0.32323232323232298</c:v>
                </c:pt>
                <c:pt idx="2">
                  <c:v>0.23232323232323199</c:v>
                </c:pt>
                <c:pt idx="3">
                  <c:v>0.13131313131313099</c:v>
                </c:pt>
                <c:pt idx="4">
                  <c:v>0.13131313131313099</c:v>
                </c:pt>
              </c:numCache>
            </c:numRef>
          </c:val>
        </c:ser>
        <c:ser>
          <c:idx val="3"/>
          <c:order val="3"/>
          <c:tx>
            <c:strRef>
              <c:f>Kategorispørsmål!$F$29</c:f>
              <c:strCache>
                <c:ptCount val="1"/>
                <c:pt idx="0">
                  <c:v>Oslo Handelskammer (n=53)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Kategorispørsmål!$B$30:$B$34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Kategorispørsmål!$F$30:$F$34</c:f>
              <c:numCache>
                <c:formatCode>###0%</c:formatCode>
                <c:ptCount val="5"/>
                <c:pt idx="0">
                  <c:v>0.06</c:v>
                </c:pt>
                <c:pt idx="1">
                  <c:v>0.16</c:v>
                </c:pt>
                <c:pt idx="2">
                  <c:v>0.32</c:v>
                </c:pt>
                <c:pt idx="3">
                  <c:v>0.12</c:v>
                </c:pt>
                <c:pt idx="4">
                  <c:v>0.34</c:v>
                </c:pt>
              </c:numCache>
            </c:numRef>
          </c:val>
        </c:ser>
        <c:ser>
          <c:idx val="4"/>
          <c:order val="4"/>
          <c:tx>
            <c:strRef>
              <c:f>Kategorispørsmål!$G$29</c:f>
              <c:strCache>
                <c:ptCount val="1"/>
                <c:pt idx="0">
                  <c:v>Oslo Handelsstands-forening (n=94)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Kategorispørsmål!$B$30:$B$34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Kategorispørsmål!$G$30:$G$34</c:f>
              <c:numCache>
                <c:formatCode>###0%</c:formatCode>
                <c:ptCount val="5"/>
                <c:pt idx="0">
                  <c:v>0.184782608695652</c:v>
                </c:pt>
                <c:pt idx="1">
                  <c:v>0.434782608695652</c:v>
                </c:pt>
                <c:pt idx="2">
                  <c:v>0.20652173913043501</c:v>
                </c:pt>
                <c:pt idx="3">
                  <c:v>4.3478260869565202E-2</c:v>
                </c:pt>
                <c:pt idx="4">
                  <c:v>0.13043478260869601</c:v>
                </c:pt>
              </c:numCache>
            </c:numRef>
          </c:val>
        </c:ser>
        <c:ser>
          <c:idx val="5"/>
          <c:order val="5"/>
          <c:tx>
            <c:strRef>
              <c:f>Kategorispørsmål!$H$29</c:f>
              <c:strCache>
                <c:ptCount val="1"/>
                <c:pt idx="0">
                  <c:v>Stavanger (n=284)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Kategorispørsmål!$B$30:$B$34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Kategorispørsmål!$H$30:$H$34</c:f>
              <c:numCache>
                <c:formatCode>###0%</c:formatCode>
                <c:ptCount val="5"/>
                <c:pt idx="0">
                  <c:v>0.13167259786476901</c:v>
                </c:pt>
                <c:pt idx="1">
                  <c:v>0.27402135231316699</c:v>
                </c:pt>
                <c:pt idx="2">
                  <c:v>0.245551601423488</c:v>
                </c:pt>
                <c:pt idx="3">
                  <c:v>0.106761565836299</c:v>
                </c:pt>
                <c:pt idx="4">
                  <c:v>0.24199288256227799</c:v>
                </c:pt>
              </c:numCache>
            </c:numRef>
          </c:val>
        </c:ser>
        <c:ser>
          <c:idx val="6"/>
          <c:order val="6"/>
          <c:tx>
            <c:strRef>
              <c:f>Kategorispørsmål!$I$29</c:f>
              <c:strCache>
                <c:ptCount val="1"/>
                <c:pt idx="0">
                  <c:v>Tromsø (n=24)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Kategorispørsmål!$B$30:$B$34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Kategorispørsmål!$I$30:$I$34</c:f>
              <c:numCache>
                <c:formatCode>###0%</c:formatCode>
                <c:ptCount val="5"/>
                <c:pt idx="0">
                  <c:v>0.16666666666666699</c:v>
                </c:pt>
                <c:pt idx="1">
                  <c:v>0.25</c:v>
                </c:pt>
                <c:pt idx="2">
                  <c:v>0.125</c:v>
                </c:pt>
                <c:pt idx="3">
                  <c:v>0.33333333333333298</c:v>
                </c:pt>
                <c:pt idx="4">
                  <c:v>0.125</c:v>
                </c:pt>
              </c:numCache>
            </c:numRef>
          </c:val>
        </c:ser>
        <c:ser>
          <c:idx val="7"/>
          <c:order val="7"/>
          <c:tx>
            <c:strRef>
              <c:f>Kategorispørsmål!$J$29</c:f>
              <c:strCache>
                <c:ptCount val="1"/>
                <c:pt idx="0">
                  <c:v>Trondheim (n=162)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Kategorispørsmål!$B$30:$B$34</c:f>
              <c:strCache>
                <c:ptCount val="5"/>
                <c:pt idx="0">
                  <c:v>0-29 minutter</c:v>
                </c:pt>
                <c:pt idx="1">
                  <c:v>30 min - 1 time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Kategorispørsmål!$J$30:$J$34</c:f>
              <c:numCache>
                <c:formatCode>###0%</c:formatCode>
                <c:ptCount val="5"/>
                <c:pt idx="0">
                  <c:v>0.183544303797468</c:v>
                </c:pt>
                <c:pt idx="1">
                  <c:v>0.29746835443038</c:v>
                </c:pt>
                <c:pt idx="2">
                  <c:v>0.240506329113924</c:v>
                </c:pt>
                <c:pt idx="3">
                  <c:v>0.10126582278481</c:v>
                </c:pt>
                <c:pt idx="4">
                  <c:v>0.177215189873418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8457856"/>
        <c:axId val="118459392"/>
      </c:barChart>
      <c:catAx>
        <c:axId val="1184578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8459392"/>
        <c:crosses val="autoZero"/>
        <c:auto val="1"/>
        <c:lblAlgn val="ctr"/>
        <c:lblOffset val="100"/>
        <c:noMultiLvlLbl val="0"/>
      </c:catAx>
      <c:valAx>
        <c:axId val="118459392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1845785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2313466025080195"/>
          <c:y val="4.6211042887424399E-2"/>
          <c:w val="0.17686533974919799"/>
          <c:h val="0.85792346466894798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Kategorispørsmål!$A$36</c:f>
          <c:strCache>
            <c:ptCount val="1"/>
            <c:pt idx="0">
              <c:v>Hvilken transportform bruker du hovedsakelig til og fra jobb?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4485405722525899"/>
          <c:y val="9.7774617425868807E-2"/>
          <c:w val="0.49748736827885598"/>
          <c:h val="0.718733491706331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Kategorispørsmål!$B$36:$B$41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Kategorispørsmål!$C$36:$C$41</c:f>
              <c:numCache>
                <c:formatCode>###0%</c:formatCode>
                <c:ptCount val="6"/>
                <c:pt idx="0">
                  <c:v>0.77816977791582898</c:v>
                </c:pt>
                <c:pt idx="1">
                  <c:v>0.109064520963361</c:v>
                </c:pt>
                <c:pt idx="2">
                  <c:v>7.0204838596970298E-2</c:v>
                </c:pt>
                <c:pt idx="3">
                  <c:v>2.1495930619406901E-2</c:v>
                </c:pt>
                <c:pt idx="4">
                  <c:v>1.68228063284344E-2</c:v>
                </c:pt>
                <c:pt idx="5" formatCode="####%">
                  <c:v>4.2421255759987698E-3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Kategorispørsmål!$B$36:$B$41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Kategorispørsmål!$D$36:$D$41</c:f>
              <c:numCache>
                <c:formatCode>###0%</c:formatCode>
                <c:ptCount val="6"/>
                <c:pt idx="0">
                  <c:v>0.77544910179640603</c:v>
                </c:pt>
                <c:pt idx="1">
                  <c:v>0.122754491017963</c:v>
                </c:pt>
                <c:pt idx="2">
                  <c:v>6.13772455089815E-2</c:v>
                </c:pt>
                <c:pt idx="3">
                  <c:v>3.2934131736526602E-2</c:v>
                </c:pt>
                <c:pt idx="4" formatCode="####%">
                  <c:v>7.4850299401196902E-3</c:v>
                </c:pt>
                <c:pt idx="5">
                  <c:v>0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Kategorispørsmål!$B$36:$B$41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Kategorispørsmål!$E$36:$E$41</c:f>
              <c:numCache>
                <c:formatCode>###0%</c:formatCode>
                <c:ptCount val="6"/>
                <c:pt idx="0">
                  <c:v>0.78010471204188803</c:v>
                </c:pt>
                <c:pt idx="1">
                  <c:v>0.13612565445026201</c:v>
                </c:pt>
                <c:pt idx="2">
                  <c:v>3.6649214659686E-2</c:v>
                </c:pt>
                <c:pt idx="3">
                  <c:v>4.71204188481677E-2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Kategorispørsmål!$B$36:$B$41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Kategorispørsmål!$F$36:$F$41</c:f>
              <c:numCache>
                <c:formatCode>###0%</c:formatCode>
                <c:ptCount val="6"/>
                <c:pt idx="0">
                  <c:v>0.784810126582278</c:v>
                </c:pt>
                <c:pt idx="1">
                  <c:v>3.7974683544303701E-2</c:v>
                </c:pt>
                <c:pt idx="2">
                  <c:v>0.10126582278481</c:v>
                </c:pt>
                <c:pt idx="3">
                  <c:v>0</c:v>
                </c:pt>
                <c:pt idx="4">
                  <c:v>6.3291139240506195E-2</c:v>
                </c:pt>
                <c:pt idx="5">
                  <c:v>1.26582278481012E-2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Kategorispørsmål!$B$36:$B$41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Kategorispørsmål!$G$36:$G$41</c:f>
              <c:numCache>
                <c:formatCode>###0%</c:formatCode>
                <c:ptCount val="6"/>
                <c:pt idx="0">
                  <c:v>0.60389610389610604</c:v>
                </c:pt>
                <c:pt idx="1">
                  <c:v>7.1428571428571494E-2</c:v>
                </c:pt>
                <c:pt idx="2">
                  <c:v>0.201298701298701</c:v>
                </c:pt>
                <c:pt idx="3">
                  <c:v>1.2987012987013E-2</c:v>
                </c:pt>
                <c:pt idx="4">
                  <c:v>7.7922077922078004E-2</c:v>
                </c:pt>
                <c:pt idx="5">
                  <c:v>3.2467532467532499E-2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Kategorispørsmål!$B$36:$B$41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Kategorispørsmål!$H$36:$H$41</c:f>
              <c:numCache>
                <c:formatCode>###0%</c:formatCode>
                <c:ptCount val="6"/>
                <c:pt idx="0">
                  <c:v>0.82429501084599199</c:v>
                </c:pt>
                <c:pt idx="1">
                  <c:v>0.12581344902386199</c:v>
                </c:pt>
                <c:pt idx="2">
                  <c:v>2.3861171366594599E-2</c:v>
                </c:pt>
                <c:pt idx="3">
                  <c:v>1.5184381778742E-2</c:v>
                </c:pt>
                <c:pt idx="4">
                  <c:v>1.08459869848157E-2</c:v>
                </c:pt>
                <c:pt idx="5">
                  <c:v>0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Kategorispørsmål!$B$36:$B$41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Kategorispørsmål!$I$36:$I$41</c:f>
              <c:numCache>
                <c:formatCode>###0%</c:formatCode>
                <c:ptCount val="6"/>
                <c:pt idx="0">
                  <c:v>0.90196078431372495</c:v>
                </c:pt>
                <c:pt idx="1">
                  <c:v>5.8823529411764698E-2</c:v>
                </c:pt>
                <c:pt idx="2">
                  <c:v>3.9215686274509803E-2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Kategorispørsmål!$B$36:$B$41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Kategorispørsmål!$J$36:$J$41</c:f>
              <c:numCache>
                <c:formatCode>###0%</c:formatCode>
                <c:ptCount val="6"/>
                <c:pt idx="0">
                  <c:v>0.72025052192067396</c:v>
                </c:pt>
                <c:pt idx="1">
                  <c:v>0.15031315240083601</c:v>
                </c:pt>
                <c:pt idx="2">
                  <c:v>9.3945720250522405E-2</c:v>
                </c:pt>
                <c:pt idx="3">
                  <c:v>2.5052192066805999E-2</c:v>
                </c:pt>
                <c:pt idx="4">
                  <c:v>1.0438413361169199E-2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200704"/>
        <c:axId val="130202240"/>
      </c:barChart>
      <c:catAx>
        <c:axId val="13020070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0202240"/>
        <c:crosses val="autoZero"/>
        <c:auto val="1"/>
        <c:lblAlgn val="ctr"/>
        <c:lblOffset val="100"/>
        <c:noMultiLvlLbl val="0"/>
      </c:catAx>
      <c:valAx>
        <c:axId val="130202240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0200704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2328885972586696"/>
          <c:y val="4.6211042887424399E-2"/>
          <c:w val="0.17671114027413201"/>
          <c:h val="0.84108726498366504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totalresultat'!$A$71:$A$80</c:f>
          <c:strCache>
            <c:ptCount val="1"/>
            <c:pt idx="0">
              <c:v>Hva skal til for at du vil bruke mer kollektiv transport?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498"/>
          <c:y val="0.109227685351221"/>
          <c:w val="0.63563561713154404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totalresultat'!$B$71:$B$80</c:f>
              <c:strCache>
                <c:ptCount val="10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  <c:pt idx="3">
                  <c:v>Tilgjengelig parkering ved kollektivknutepunkt (park and ride)</c:v>
                </c:pt>
                <c:pt idx="4">
                  <c:v>Egne kollektivtraséer</c:v>
                </c:pt>
                <c:pt idx="5">
                  <c:v>Skattefradrag på kollektivkort</c:v>
                </c:pt>
                <c:pt idx="6">
                  <c:v>Avgifter for bilbruk (køprising, tidsdifferensierte bompenger)</c:v>
                </c:pt>
                <c:pt idx="7">
                  <c:v>Avgift /restriksjoner på parkering hos arbeidsgiver</c:v>
                </c:pt>
                <c:pt idx="8">
                  <c:v>Støtte fra arbeidsgiver</c:v>
                </c:pt>
                <c:pt idx="9">
                  <c:v>Økte bompenger etter dagens ordninger</c:v>
                </c:pt>
              </c:strCache>
            </c:strRef>
          </c:cat>
          <c:val>
            <c:numRef>
              <c:f>'Flervalgsspørsmål totalresultat'!$C$71:$C$80</c:f>
              <c:numCache>
                <c:formatCode>###0%</c:formatCode>
                <c:ptCount val="10"/>
                <c:pt idx="0">
                  <c:v>0.56304625160542598</c:v>
                </c:pt>
                <c:pt idx="1">
                  <c:v>0.32541716714692198</c:v>
                </c:pt>
                <c:pt idx="2">
                  <c:v>0.29147378708517702</c:v>
                </c:pt>
                <c:pt idx="3">
                  <c:v>0.15971296736141299</c:v>
                </c:pt>
                <c:pt idx="4">
                  <c:v>0.15965486225581599</c:v>
                </c:pt>
                <c:pt idx="5">
                  <c:v>0.15590009041108399</c:v>
                </c:pt>
                <c:pt idx="6">
                  <c:v>4.3901611511199298E-2</c:v>
                </c:pt>
                <c:pt idx="7">
                  <c:v>3.7267544766429003E-2</c:v>
                </c:pt>
                <c:pt idx="8">
                  <c:v>3.1485662866489898E-2</c:v>
                </c:pt>
                <c:pt idx="9">
                  <c:v>1.41924926329957E-2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23154816"/>
        <c:axId val="123156352"/>
      </c:barChart>
      <c:catAx>
        <c:axId val="12315481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23156352"/>
        <c:crosses val="autoZero"/>
        <c:auto val="1"/>
        <c:lblAlgn val="ctr"/>
        <c:lblOffset val="100"/>
        <c:noMultiLvlLbl val="0"/>
      </c:catAx>
      <c:valAx>
        <c:axId val="123156352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23154816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Flervalgsspørsmål!$A$71</c:f>
          <c:strCache>
            <c:ptCount val="1"/>
            <c:pt idx="0">
              <c:v>Hva skal til for at du vil bruke mer kollektiv transport?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6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Flervalgsspørsmål!$B$71:$B$73</c:f>
              <c:strCache>
                <c:ptCount val="3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</c:strCache>
            </c:strRef>
          </c:cat>
          <c:val>
            <c:numRef>
              <c:f>Flervalgsspørsmål!$C$71:$C$73</c:f>
              <c:numCache>
                <c:formatCode>###0%</c:formatCode>
                <c:ptCount val="3"/>
                <c:pt idx="0">
                  <c:v>0.56304625160542598</c:v>
                </c:pt>
                <c:pt idx="1">
                  <c:v>0.32541716714692198</c:v>
                </c:pt>
                <c:pt idx="2">
                  <c:v>0.29147378708517702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Flervalgsspørsmål!$B$71:$B$73</c:f>
              <c:strCache>
                <c:ptCount val="3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</c:strCache>
            </c:strRef>
          </c:cat>
          <c:val>
            <c:numRef>
              <c:f>Flervalgsspørsmål!$D$71:$D$73</c:f>
              <c:numCache>
                <c:formatCode>###0%</c:formatCode>
                <c:ptCount val="3"/>
                <c:pt idx="0">
                  <c:v>0.60837070254110304</c:v>
                </c:pt>
                <c:pt idx="1">
                  <c:v>0.35575485799700601</c:v>
                </c:pt>
                <c:pt idx="2">
                  <c:v>0.25859491778774002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Flervalgsspørsmål!$B$71:$B$73</c:f>
              <c:strCache>
                <c:ptCount val="3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</c:strCache>
            </c:strRef>
          </c:cat>
          <c:val>
            <c:numRef>
              <c:f>Flervalgsspørsmål!$E$71:$E$73</c:f>
              <c:numCache>
                <c:formatCode>###0%</c:formatCode>
                <c:ptCount val="3"/>
                <c:pt idx="0">
                  <c:v>0.562500000000002</c:v>
                </c:pt>
                <c:pt idx="1">
                  <c:v>0.27083333333333398</c:v>
                </c:pt>
                <c:pt idx="2">
                  <c:v>0.35416666666666802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Flervalgsspørsmål!$B$71:$B$73</c:f>
              <c:strCache>
                <c:ptCount val="3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</c:strCache>
            </c:strRef>
          </c:cat>
          <c:val>
            <c:numRef>
              <c:f>Flervalgsspørsmål!$F$71:$F$73</c:f>
              <c:numCache>
                <c:formatCode>###0%</c:formatCode>
                <c:ptCount val="3"/>
                <c:pt idx="0">
                  <c:v>0.721518987341771</c:v>
                </c:pt>
                <c:pt idx="1">
                  <c:v>0.379746835443037</c:v>
                </c:pt>
                <c:pt idx="2">
                  <c:v>0.151898734177215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Flervalgsspørsmål!$B$71:$B$73</c:f>
              <c:strCache>
                <c:ptCount val="3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</c:strCache>
            </c:strRef>
          </c:cat>
          <c:val>
            <c:numRef>
              <c:f>Flervalgsspørsmål!$G$71:$G$73</c:f>
              <c:numCache>
                <c:formatCode>###0%</c:formatCode>
                <c:ptCount val="3"/>
                <c:pt idx="0">
                  <c:v>0.556962025316457</c:v>
                </c:pt>
                <c:pt idx="1">
                  <c:v>0.316455696202532</c:v>
                </c:pt>
                <c:pt idx="2">
                  <c:v>0.177215189873418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Flervalgsspørsmål!$B$71:$B$73</c:f>
              <c:strCache>
                <c:ptCount val="3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</c:strCache>
            </c:strRef>
          </c:cat>
          <c:val>
            <c:numRef>
              <c:f>Flervalgsspørsmål!$H$71:$H$73</c:f>
              <c:numCache>
                <c:formatCode>###0%</c:formatCode>
                <c:ptCount val="3"/>
                <c:pt idx="0">
                  <c:v>0.65086206896552401</c:v>
                </c:pt>
                <c:pt idx="1">
                  <c:v>0.33836206896552101</c:v>
                </c:pt>
                <c:pt idx="2">
                  <c:v>0.28017241379310598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Flervalgsspørsmål!$B$71:$B$73</c:f>
              <c:strCache>
                <c:ptCount val="3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</c:strCache>
            </c:strRef>
          </c:cat>
          <c:val>
            <c:numRef>
              <c:f>Flervalgsspørsmål!$I$71:$I$73</c:f>
              <c:numCache>
                <c:formatCode>###0%</c:formatCode>
                <c:ptCount val="3"/>
                <c:pt idx="0">
                  <c:v>0.45098039215686297</c:v>
                </c:pt>
                <c:pt idx="1">
                  <c:v>0.33333333333333298</c:v>
                </c:pt>
                <c:pt idx="2">
                  <c:v>0.37254901960784298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Flervalgsspørsmål!$B$71:$B$73</c:f>
              <c:strCache>
                <c:ptCount val="3"/>
                <c:pt idx="0">
                  <c:v>Sterk forbedring av kollektivtilbudet (hyppighet/regularitet)</c:v>
                </c:pt>
                <c:pt idx="1">
                  <c:v>Mindre omstigningstid/total reisetid</c:v>
                </c:pt>
                <c:pt idx="2">
                  <c:v>Vil ikke bruke kollektivtransport uansett</c:v>
                </c:pt>
              </c:strCache>
            </c:strRef>
          </c:cat>
          <c:val>
            <c:numRef>
              <c:f>Flervalgsspørsmål!$J$71:$J$73</c:f>
              <c:numCache>
                <c:formatCode>###0%</c:formatCode>
                <c:ptCount val="3"/>
                <c:pt idx="0">
                  <c:v>0.49375000000000202</c:v>
                </c:pt>
                <c:pt idx="1">
                  <c:v>0.31666666666666698</c:v>
                </c:pt>
                <c:pt idx="2">
                  <c:v>0.31458333333333399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3259520"/>
        <c:axId val="123265408"/>
      </c:barChart>
      <c:catAx>
        <c:axId val="1232595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3265408"/>
        <c:crosses val="autoZero"/>
        <c:auto val="1"/>
        <c:lblAlgn val="ctr"/>
        <c:lblOffset val="100"/>
        <c:noMultiLvlLbl val="0"/>
      </c:catAx>
      <c:valAx>
        <c:axId val="123265408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23259520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2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Flervalgsspørsmål!$A$71</c:f>
          <c:strCache>
            <c:ptCount val="1"/>
            <c:pt idx="0">
              <c:v>Hva skal til for at du vil bruke mer kollektiv transport?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6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Flervalgsspørsmål!$B$74:$B$76</c:f>
              <c:strCache>
                <c:ptCount val="3"/>
                <c:pt idx="0">
                  <c:v>Skattefradrag på kollektivkort</c:v>
                </c:pt>
                <c:pt idx="1">
                  <c:v>Egne kollektivtraséer</c:v>
                </c:pt>
                <c:pt idx="2">
                  <c:v>Tilgjengelig parkering ved kollektivknutepunkt (park and ride)</c:v>
                </c:pt>
              </c:strCache>
            </c:strRef>
          </c:cat>
          <c:val>
            <c:numRef>
              <c:f>Flervalgsspørsmål!$C$74:$C$76</c:f>
              <c:numCache>
                <c:formatCode>###0%</c:formatCode>
                <c:ptCount val="3"/>
                <c:pt idx="0">
                  <c:v>0.15971296736141299</c:v>
                </c:pt>
                <c:pt idx="1">
                  <c:v>0.15965486225581599</c:v>
                </c:pt>
                <c:pt idx="2">
                  <c:v>0.15590009041108399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Flervalgsspørsmål!$B$74:$B$76</c:f>
              <c:strCache>
                <c:ptCount val="3"/>
                <c:pt idx="0">
                  <c:v>Skattefradrag på kollektivkort</c:v>
                </c:pt>
                <c:pt idx="1">
                  <c:v>Egne kollektivtraséer</c:v>
                </c:pt>
                <c:pt idx="2">
                  <c:v>Tilgjengelig parkering ved kollektivknutepunkt (park and ride)</c:v>
                </c:pt>
              </c:strCache>
            </c:strRef>
          </c:cat>
          <c:val>
            <c:numRef>
              <c:f>Flervalgsspørsmål!$D$74:$D$76</c:f>
              <c:numCache>
                <c:formatCode>###0%</c:formatCode>
                <c:ptCount val="3"/>
                <c:pt idx="0">
                  <c:v>0.12107623318385601</c:v>
                </c:pt>
                <c:pt idx="1">
                  <c:v>0.162929745889386</c:v>
                </c:pt>
                <c:pt idx="2">
                  <c:v>0.29446935724962298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Flervalgsspørsmål!$B$74:$B$76</c:f>
              <c:strCache>
                <c:ptCount val="3"/>
                <c:pt idx="0">
                  <c:v>Skattefradrag på kollektivkort</c:v>
                </c:pt>
                <c:pt idx="1">
                  <c:v>Egne kollektivtraséer</c:v>
                </c:pt>
                <c:pt idx="2">
                  <c:v>Tilgjengelig parkering ved kollektivknutepunkt (park and ride)</c:v>
                </c:pt>
              </c:strCache>
            </c:strRef>
          </c:cat>
          <c:val>
            <c:numRef>
              <c:f>Flervalgsspørsmål!$E$74:$E$76</c:f>
              <c:numCache>
                <c:formatCode>###0%</c:formatCode>
                <c:ptCount val="3"/>
                <c:pt idx="0">
                  <c:v>0.14583333333333401</c:v>
                </c:pt>
                <c:pt idx="1">
                  <c:v>0.119791666666667</c:v>
                </c:pt>
                <c:pt idx="2">
                  <c:v>0.109375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Flervalgsspørsmål!$B$74:$B$76</c:f>
              <c:strCache>
                <c:ptCount val="3"/>
                <c:pt idx="0">
                  <c:v>Skattefradrag på kollektivkort</c:v>
                </c:pt>
                <c:pt idx="1">
                  <c:v>Egne kollektivtraséer</c:v>
                </c:pt>
                <c:pt idx="2">
                  <c:v>Tilgjengelig parkering ved kollektivknutepunkt (park and ride)</c:v>
                </c:pt>
              </c:strCache>
            </c:strRef>
          </c:cat>
          <c:val>
            <c:numRef>
              <c:f>Flervalgsspørsmål!$F$74:$F$76</c:f>
              <c:numCache>
                <c:formatCode>###0%</c:formatCode>
                <c:ptCount val="3"/>
                <c:pt idx="0">
                  <c:v>0.20253164556962</c:v>
                </c:pt>
                <c:pt idx="1">
                  <c:v>0.240506329113924</c:v>
                </c:pt>
                <c:pt idx="2">
                  <c:v>0.265822784810126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Flervalgsspørsmål!$B$74:$B$76</c:f>
              <c:strCache>
                <c:ptCount val="3"/>
                <c:pt idx="0">
                  <c:v>Skattefradrag på kollektivkort</c:v>
                </c:pt>
                <c:pt idx="1">
                  <c:v>Egne kollektivtraséer</c:v>
                </c:pt>
                <c:pt idx="2">
                  <c:v>Tilgjengelig parkering ved kollektivknutepunkt (park and ride)</c:v>
                </c:pt>
              </c:strCache>
            </c:strRef>
          </c:cat>
          <c:val>
            <c:numRef>
              <c:f>Flervalgsspørsmål!$G$74:$G$76</c:f>
              <c:numCache>
                <c:formatCode>###0%</c:formatCode>
                <c:ptCount val="3"/>
                <c:pt idx="0">
                  <c:v>0.272151898734177</c:v>
                </c:pt>
                <c:pt idx="1">
                  <c:v>0.158227848101266</c:v>
                </c:pt>
                <c:pt idx="2">
                  <c:v>0.215189873417722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Flervalgsspørsmål!$B$74:$B$76</c:f>
              <c:strCache>
                <c:ptCount val="3"/>
                <c:pt idx="0">
                  <c:v>Skattefradrag på kollektivkort</c:v>
                </c:pt>
                <c:pt idx="1">
                  <c:v>Egne kollektivtraséer</c:v>
                </c:pt>
                <c:pt idx="2">
                  <c:v>Tilgjengelig parkering ved kollektivknutepunkt (park and ride)</c:v>
                </c:pt>
              </c:strCache>
            </c:strRef>
          </c:cat>
          <c:val>
            <c:numRef>
              <c:f>Flervalgsspørsmål!$H$74:$H$76</c:f>
              <c:numCache>
                <c:formatCode>###0%</c:formatCode>
                <c:ptCount val="3"/>
                <c:pt idx="0">
                  <c:v>0.12931034482758699</c:v>
                </c:pt>
                <c:pt idx="1">
                  <c:v>0.256465517241382</c:v>
                </c:pt>
                <c:pt idx="2">
                  <c:v>0.12068965517241501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Flervalgsspørsmål!$B$74:$B$76</c:f>
              <c:strCache>
                <c:ptCount val="3"/>
                <c:pt idx="0">
                  <c:v>Skattefradrag på kollektivkort</c:v>
                </c:pt>
                <c:pt idx="1">
                  <c:v>Egne kollektivtraséer</c:v>
                </c:pt>
                <c:pt idx="2">
                  <c:v>Tilgjengelig parkering ved kollektivknutepunkt (park and ride)</c:v>
                </c:pt>
              </c:strCache>
            </c:strRef>
          </c:cat>
          <c:val>
            <c:numRef>
              <c:f>Flervalgsspørsmål!$I$74:$I$76</c:f>
              <c:numCache>
                <c:formatCode>###0%</c:formatCode>
                <c:ptCount val="3"/>
                <c:pt idx="0">
                  <c:v>0.15686274509803899</c:v>
                </c:pt>
                <c:pt idx="1">
                  <c:v>0.13725490196078399</c:v>
                </c:pt>
                <c:pt idx="2">
                  <c:v>3.9215686274509803E-2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Flervalgsspørsmål!$B$74:$B$76</c:f>
              <c:strCache>
                <c:ptCount val="3"/>
                <c:pt idx="0">
                  <c:v>Skattefradrag på kollektivkort</c:v>
                </c:pt>
                <c:pt idx="1">
                  <c:v>Egne kollektivtraséer</c:v>
                </c:pt>
                <c:pt idx="2">
                  <c:v>Tilgjengelig parkering ved kollektivknutepunkt (park and ride)</c:v>
                </c:pt>
              </c:strCache>
            </c:strRef>
          </c:cat>
          <c:val>
            <c:numRef>
              <c:f>Flervalgsspørsmål!$J$74:$J$76</c:f>
              <c:numCache>
                <c:formatCode>###0%</c:formatCode>
                <c:ptCount val="3"/>
                <c:pt idx="0">
                  <c:v>0.156250000000001</c:v>
                </c:pt>
                <c:pt idx="1">
                  <c:v>9.5833333333333798E-2</c:v>
                </c:pt>
                <c:pt idx="2">
                  <c:v>0.139583333333334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492288"/>
        <c:axId val="130493824"/>
      </c:barChart>
      <c:catAx>
        <c:axId val="13049228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0493824"/>
        <c:crosses val="autoZero"/>
        <c:auto val="1"/>
        <c:lblAlgn val="ctr"/>
        <c:lblOffset val="100"/>
        <c:noMultiLvlLbl val="0"/>
      </c:catAx>
      <c:valAx>
        <c:axId val="130493824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0492288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1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Flervalgsspørsmål!$A$71</c:f>
          <c:strCache>
            <c:ptCount val="1"/>
            <c:pt idx="0">
              <c:v>Hva skal til for at du vil bruke mer kollektiv transport?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6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Flervalgsspørsmål!$B$77:$B$80</c:f>
              <c:strCache>
                <c:ptCount val="4"/>
                <c:pt idx="0">
                  <c:v>Avgifter for bilbruk (køprising, tidsdifferensierte bompenger)</c:v>
                </c:pt>
                <c:pt idx="1">
                  <c:v>Støtte fra arbeidsgiver</c:v>
                </c:pt>
                <c:pt idx="2">
                  <c:v>Avgift /restriksjoner på parkering hos arbeidsgiver</c:v>
                </c:pt>
                <c:pt idx="3">
                  <c:v>Økte bompenger etter dagens ordninger</c:v>
                </c:pt>
              </c:strCache>
            </c:strRef>
          </c:cat>
          <c:val>
            <c:numRef>
              <c:f>Flervalgsspørsmål!$C$77:$C$80</c:f>
              <c:numCache>
                <c:formatCode>###0%</c:formatCode>
                <c:ptCount val="4"/>
                <c:pt idx="0">
                  <c:v>4.3901611511199298E-2</c:v>
                </c:pt>
                <c:pt idx="1">
                  <c:v>3.7267544766429003E-2</c:v>
                </c:pt>
                <c:pt idx="2">
                  <c:v>3.1485662866489898E-2</c:v>
                </c:pt>
                <c:pt idx="3">
                  <c:v>1.41924926329957E-2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Flervalgsspørsmål!$B$77:$B$80</c:f>
              <c:strCache>
                <c:ptCount val="4"/>
                <c:pt idx="0">
                  <c:v>Avgifter for bilbruk (køprising, tidsdifferensierte bompenger)</c:v>
                </c:pt>
                <c:pt idx="1">
                  <c:v>Støtte fra arbeidsgiver</c:v>
                </c:pt>
                <c:pt idx="2">
                  <c:v>Avgift /restriksjoner på parkering hos arbeidsgiver</c:v>
                </c:pt>
                <c:pt idx="3">
                  <c:v>Økte bompenger etter dagens ordninger</c:v>
                </c:pt>
              </c:strCache>
            </c:strRef>
          </c:cat>
          <c:val>
            <c:numRef>
              <c:f>Flervalgsspørsmål!$D$77:$D$80</c:f>
              <c:numCache>
                <c:formatCode>###0%</c:formatCode>
                <c:ptCount val="4"/>
                <c:pt idx="0">
                  <c:v>5.6801195814648202E-2</c:v>
                </c:pt>
                <c:pt idx="1">
                  <c:v>2.54110612855005E-2</c:v>
                </c:pt>
                <c:pt idx="2">
                  <c:v>2.8400597907324101E-2</c:v>
                </c:pt>
                <c:pt idx="3">
                  <c:v>1.7937219730941499E-2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Flervalgsspørsmål!$B$77:$B$80</c:f>
              <c:strCache>
                <c:ptCount val="4"/>
                <c:pt idx="0">
                  <c:v>Avgifter for bilbruk (køprising, tidsdifferensierte bompenger)</c:v>
                </c:pt>
                <c:pt idx="1">
                  <c:v>Støtte fra arbeidsgiver</c:v>
                </c:pt>
                <c:pt idx="2">
                  <c:v>Avgift /restriksjoner på parkering hos arbeidsgiver</c:v>
                </c:pt>
                <c:pt idx="3">
                  <c:v>Økte bompenger etter dagens ordninger</c:v>
                </c:pt>
              </c:strCache>
            </c:strRef>
          </c:cat>
          <c:val>
            <c:numRef>
              <c:f>Flervalgsspørsmål!$E$77:$E$80</c:f>
              <c:numCache>
                <c:formatCode>###0%</c:formatCode>
                <c:ptCount val="4"/>
                <c:pt idx="0">
                  <c:v>3.6458333333333502E-2</c:v>
                </c:pt>
                <c:pt idx="1">
                  <c:v>2.60416666666668E-2</c:v>
                </c:pt>
                <c:pt idx="2">
                  <c:v>3.1250000000000097E-2</c:v>
                </c:pt>
                <c:pt idx="3">
                  <c:v>2.0833333333333402E-2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Flervalgsspørsmål!$B$77:$B$80</c:f>
              <c:strCache>
                <c:ptCount val="4"/>
                <c:pt idx="0">
                  <c:v>Avgifter for bilbruk (køprising, tidsdifferensierte bompenger)</c:v>
                </c:pt>
                <c:pt idx="1">
                  <c:v>Støtte fra arbeidsgiver</c:v>
                </c:pt>
                <c:pt idx="2">
                  <c:v>Avgift /restriksjoner på parkering hos arbeidsgiver</c:v>
                </c:pt>
                <c:pt idx="3">
                  <c:v>Økte bompenger etter dagens ordninger</c:v>
                </c:pt>
              </c:strCache>
            </c:strRef>
          </c:cat>
          <c:val>
            <c:numRef>
              <c:f>Flervalgsspørsmål!$F$77:$F$80</c:f>
              <c:numCache>
                <c:formatCode>###0%</c:formatCode>
                <c:ptCount val="4"/>
                <c:pt idx="0">
                  <c:v>6.3291139240506195E-2</c:v>
                </c:pt>
                <c:pt idx="1">
                  <c:v>6.3291139240506195E-2</c:v>
                </c:pt>
                <c:pt idx="2">
                  <c:v>1.26582278481012E-2</c:v>
                </c:pt>
                <c:pt idx="3">
                  <c:v>3.7974683544303701E-2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Flervalgsspørsmål!$B$77:$B$80</c:f>
              <c:strCache>
                <c:ptCount val="4"/>
                <c:pt idx="0">
                  <c:v>Avgifter for bilbruk (køprising, tidsdifferensierte bompenger)</c:v>
                </c:pt>
                <c:pt idx="1">
                  <c:v>Støtte fra arbeidsgiver</c:v>
                </c:pt>
                <c:pt idx="2">
                  <c:v>Avgift /restriksjoner på parkering hos arbeidsgiver</c:v>
                </c:pt>
                <c:pt idx="3">
                  <c:v>Økte bompenger etter dagens ordninger</c:v>
                </c:pt>
              </c:strCache>
            </c:strRef>
          </c:cat>
          <c:val>
            <c:numRef>
              <c:f>Flervalgsspørsmål!$G$77:$G$80</c:f>
              <c:numCache>
                <c:formatCode>###0%</c:formatCode>
                <c:ptCount val="4"/>
                <c:pt idx="0">
                  <c:v>2.5316455696202601E-2</c:v>
                </c:pt>
                <c:pt idx="1">
                  <c:v>7.5949367088607694E-2</c:v>
                </c:pt>
                <c:pt idx="2">
                  <c:v>3.1645569620253201E-2</c:v>
                </c:pt>
                <c:pt idx="3">
                  <c:v>1.26582278481013E-2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Flervalgsspørsmål!$B$77:$B$80</c:f>
              <c:strCache>
                <c:ptCount val="4"/>
                <c:pt idx="0">
                  <c:v>Avgifter for bilbruk (køprising, tidsdifferensierte bompenger)</c:v>
                </c:pt>
                <c:pt idx="1">
                  <c:v>Støtte fra arbeidsgiver</c:v>
                </c:pt>
                <c:pt idx="2">
                  <c:v>Avgift /restriksjoner på parkering hos arbeidsgiver</c:v>
                </c:pt>
                <c:pt idx="3">
                  <c:v>Økte bompenger etter dagens ordninger</c:v>
                </c:pt>
              </c:strCache>
            </c:strRef>
          </c:cat>
          <c:val>
            <c:numRef>
              <c:f>Flervalgsspørsmål!$H$77:$H$80</c:f>
              <c:numCache>
                <c:formatCode>###0%</c:formatCode>
                <c:ptCount val="4"/>
                <c:pt idx="0">
                  <c:v>3.8793103448276203E-2</c:v>
                </c:pt>
                <c:pt idx="1">
                  <c:v>2.37068965517244E-2</c:v>
                </c:pt>
                <c:pt idx="2">
                  <c:v>3.0172413793103699E-2</c:v>
                </c:pt>
                <c:pt idx="3" formatCode="####%">
                  <c:v>8.62068965517249E-3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Flervalgsspørsmål!$B$77:$B$80</c:f>
              <c:strCache>
                <c:ptCount val="4"/>
                <c:pt idx="0">
                  <c:v>Avgifter for bilbruk (køprising, tidsdifferensierte bompenger)</c:v>
                </c:pt>
                <c:pt idx="1">
                  <c:v>Støtte fra arbeidsgiver</c:v>
                </c:pt>
                <c:pt idx="2">
                  <c:v>Avgift /restriksjoner på parkering hos arbeidsgiver</c:v>
                </c:pt>
                <c:pt idx="3">
                  <c:v>Økte bompenger etter dagens ordninger</c:v>
                </c:pt>
              </c:strCache>
            </c:strRef>
          </c:cat>
          <c:val>
            <c:numRef>
              <c:f>Flervalgsspørsmål!$I$77:$I$80</c:f>
              <c:numCache>
                <c:formatCode>###0%</c:formatCode>
                <c:ptCount val="4"/>
                <c:pt idx="0">
                  <c:v>3.9215686274509803E-2</c:v>
                </c:pt>
                <c:pt idx="1">
                  <c:v>3.9215686274509803E-2</c:v>
                </c:pt>
                <c:pt idx="2">
                  <c:v>1.9607843137254902E-2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Flervalgsspørsmål!$B$77:$B$80</c:f>
              <c:strCache>
                <c:ptCount val="4"/>
                <c:pt idx="0">
                  <c:v>Avgifter for bilbruk (køprising, tidsdifferensierte bompenger)</c:v>
                </c:pt>
                <c:pt idx="1">
                  <c:v>Støtte fra arbeidsgiver</c:v>
                </c:pt>
                <c:pt idx="2">
                  <c:v>Avgift /restriksjoner på parkering hos arbeidsgiver</c:v>
                </c:pt>
                <c:pt idx="3">
                  <c:v>Økte bompenger etter dagens ordninger</c:v>
                </c:pt>
              </c:strCache>
            </c:strRef>
          </c:cat>
          <c:val>
            <c:numRef>
              <c:f>Flervalgsspørsmål!$J$77:$J$80</c:f>
              <c:numCache>
                <c:formatCode>###0%</c:formatCode>
                <c:ptCount val="4"/>
                <c:pt idx="0">
                  <c:v>5.4166666666666898E-2</c:v>
                </c:pt>
                <c:pt idx="1">
                  <c:v>3.75000000000002E-2</c:v>
                </c:pt>
                <c:pt idx="2">
                  <c:v>5.4166666666666898E-2</c:v>
                </c:pt>
                <c:pt idx="3">
                  <c:v>1.6666666666666701E-2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294912"/>
        <c:axId val="130296448"/>
      </c:barChart>
      <c:catAx>
        <c:axId val="1302949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0296448"/>
        <c:crosses val="autoZero"/>
        <c:auto val="1"/>
        <c:lblAlgn val="ctr"/>
        <c:lblOffset val="100"/>
        <c:noMultiLvlLbl val="0"/>
      </c:catAx>
      <c:valAx>
        <c:axId val="130296448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0294912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6617915979748297"/>
          <c:y val="0.100430832411668"/>
          <c:w val="0.22306815354780199"/>
          <c:h val="0.840478148242651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Kategorispørsmål!$A$42</c:f>
          <c:strCache>
            <c:ptCount val="1"/>
            <c:pt idx="0">
              <c:v>Hva er akseptabelt bompengenivå per passering når alle rabattordninger utnyttes?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4485405722525899"/>
          <c:y val="9.7774617425868807E-2"/>
          <c:w val="0.49748736827885698"/>
          <c:h val="0.718733491706331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Kategorispørsmål!$B$42:$B$46</c:f>
              <c:strCache>
                <c:ptCount val="5"/>
                <c:pt idx="0">
                  <c:v>Gratis passeringer</c:v>
                </c:pt>
                <c:pt idx="1">
                  <c:v>50 % reduksjon av dagens nivå</c:v>
                </c:pt>
                <c:pt idx="2">
                  <c:v>Dagens nivå</c:v>
                </c:pt>
                <c:pt idx="3">
                  <c:v>50 % økning</c:v>
                </c:pt>
                <c:pt idx="4">
                  <c:v>Over 50 % økning</c:v>
                </c:pt>
              </c:strCache>
            </c:strRef>
          </c:cat>
          <c:val>
            <c:numRef>
              <c:f>Kategorispørsmål!$C$42:$C$46</c:f>
              <c:numCache>
                <c:formatCode>###0%</c:formatCode>
                <c:ptCount val="5"/>
                <c:pt idx="0">
                  <c:v>0.21828768719040401</c:v>
                </c:pt>
                <c:pt idx="1">
                  <c:v>0.28397928936677003</c:v>
                </c:pt>
                <c:pt idx="2">
                  <c:v>0.42832099625148601</c:v>
                </c:pt>
                <c:pt idx="3">
                  <c:v>5.2784997656559501E-2</c:v>
                </c:pt>
                <c:pt idx="4">
                  <c:v>1.6627029534766701E-2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Kategorispørsmål!$B$42:$B$46</c:f>
              <c:strCache>
                <c:ptCount val="5"/>
                <c:pt idx="0">
                  <c:v>Gratis passeringer</c:v>
                </c:pt>
                <c:pt idx="1">
                  <c:v>50 % reduksjon av dagens nivå</c:v>
                </c:pt>
                <c:pt idx="2">
                  <c:v>Dagens nivå</c:v>
                </c:pt>
                <c:pt idx="3">
                  <c:v>50 % økning</c:v>
                </c:pt>
                <c:pt idx="4">
                  <c:v>Over 50 % økning</c:v>
                </c:pt>
              </c:strCache>
            </c:strRef>
          </c:cat>
          <c:val>
            <c:numRef>
              <c:f>Kategorispørsmål!$D$42:$D$46</c:f>
              <c:numCache>
                <c:formatCode>###0%</c:formatCode>
                <c:ptCount val="5"/>
                <c:pt idx="0">
                  <c:v>0.13102409638554199</c:v>
                </c:pt>
                <c:pt idx="1">
                  <c:v>0.156626506024096</c:v>
                </c:pt>
                <c:pt idx="2">
                  <c:v>0.58885542168674698</c:v>
                </c:pt>
                <c:pt idx="3">
                  <c:v>9.4879518072289198E-2</c:v>
                </c:pt>
                <c:pt idx="4">
                  <c:v>2.86144578313253E-2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Kategorispørsmål!$B$42:$B$46</c:f>
              <c:strCache>
                <c:ptCount val="5"/>
                <c:pt idx="0">
                  <c:v>Gratis passeringer</c:v>
                </c:pt>
                <c:pt idx="1">
                  <c:v>50 % reduksjon av dagens nivå</c:v>
                </c:pt>
                <c:pt idx="2">
                  <c:v>Dagens nivå</c:v>
                </c:pt>
                <c:pt idx="3">
                  <c:v>50 % økning</c:v>
                </c:pt>
                <c:pt idx="4">
                  <c:v>Over 50 % økning</c:v>
                </c:pt>
              </c:strCache>
            </c:strRef>
          </c:cat>
          <c:val>
            <c:numRef>
              <c:f>Kategorispørsmål!$E$42:$E$46</c:f>
              <c:numCache>
                <c:formatCode>###0%</c:formatCode>
                <c:ptCount val="5"/>
                <c:pt idx="0">
                  <c:v>0.18324607329842901</c:v>
                </c:pt>
                <c:pt idx="1">
                  <c:v>0.38743455497382201</c:v>
                </c:pt>
                <c:pt idx="2">
                  <c:v>0.36125654450261802</c:v>
                </c:pt>
                <c:pt idx="3">
                  <c:v>4.7120418848167499E-2</c:v>
                </c:pt>
                <c:pt idx="4">
                  <c:v>2.0942408376963401E-2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Kategorispørsmål!$B$42:$B$46</c:f>
              <c:strCache>
                <c:ptCount val="5"/>
                <c:pt idx="0">
                  <c:v>Gratis passeringer</c:v>
                </c:pt>
                <c:pt idx="1">
                  <c:v>50 % reduksjon av dagens nivå</c:v>
                </c:pt>
                <c:pt idx="2">
                  <c:v>Dagens nivå</c:v>
                </c:pt>
                <c:pt idx="3">
                  <c:v>50 % økning</c:v>
                </c:pt>
                <c:pt idx="4">
                  <c:v>Over 50 % økning</c:v>
                </c:pt>
              </c:strCache>
            </c:strRef>
          </c:cat>
          <c:val>
            <c:numRef>
              <c:f>Kategorispørsmål!$F$42:$F$46</c:f>
              <c:numCache>
                <c:formatCode>###0%</c:formatCode>
                <c:ptCount val="5"/>
                <c:pt idx="0">
                  <c:v>0.269230769230769</c:v>
                </c:pt>
                <c:pt idx="1">
                  <c:v>0.34615384615384598</c:v>
                </c:pt>
                <c:pt idx="2">
                  <c:v>0.32051282051281998</c:v>
                </c:pt>
                <c:pt idx="3">
                  <c:v>5.1282051282051301E-2</c:v>
                </c:pt>
                <c:pt idx="4">
                  <c:v>1.2820512820512799E-2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Kategorispørsmål!$B$42:$B$46</c:f>
              <c:strCache>
                <c:ptCount val="5"/>
                <c:pt idx="0">
                  <c:v>Gratis passeringer</c:v>
                </c:pt>
                <c:pt idx="1">
                  <c:v>50 % reduksjon av dagens nivå</c:v>
                </c:pt>
                <c:pt idx="2">
                  <c:v>Dagens nivå</c:v>
                </c:pt>
                <c:pt idx="3">
                  <c:v>50 % økning</c:v>
                </c:pt>
                <c:pt idx="4">
                  <c:v>Over 50 % økning</c:v>
                </c:pt>
              </c:strCache>
            </c:strRef>
          </c:cat>
          <c:val>
            <c:numRef>
              <c:f>Kategorispørsmål!$G$42:$G$46</c:f>
              <c:numCache>
                <c:formatCode>###0%</c:formatCode>
                <c:ptCount val="5"/>
                <c:pt idx="0">
                  <c:v>0.23841059602649001</c:v>
                </c:pt>
                <c:pt idx="1">
                  <c:v>0.41721854304635803</c:v>
                </c:pt>
                <c:pt idx="2">
                  <c:v>0.30463576158940397</c:v>
                </c:pt>
                <c:pt idx="3">
                  <c:v>2.6490066225165601E-2</c:v>
                </c:pt>
                <c:pt idx="4">
                  <c:v>1.3245033112582801E-2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Kategorispørsmål!$B$42:$B$46</c:f>
              <c:strCache>
                <c:ptCount val="5"/>
                <c:pt idx="0">
                  <c:v>Gratis passeringer</c:v>
                </c:pt>
                <c:pt idx="1">
                  <c:v>50 % reduksjon av dagens nivå</c:v>
                </c:pt>
                <c:pt idx="2">
                  <c:v>Dagens nivå</c:v>
                </c:pt>
                <c:pt idx="3">
                  <c:v>50 % økning</c:v>
                </c:pt>
                <c:pt idx="4">
                  <c:v>Over 50 % økning</c:v>
                </c:pt>
              </c:strCache>
            </c:strRef>
          </c:cat>
          <c:val>
            <c:numRef>
              <c:f>Kategorispørsmål!$H$42:$H$46</c:f>
              <c:numCache>
                <c:formatCode>###0%</c:formatCode>
                <c:ptCount val="5"/>
                <c:pt idx="0">
                  <c:v>0.191208791208791</c:v>
                </c:pt>
                <c:pt idx="1">
                  <c:v>0.25714285714285701</c:v>
                </c:pt>
                <c:pt idx="2">
                  <c:v>0.47912087912087897</c:v>
                </c:pt>
                <c:pt idx="3">
                  <c:v>4.8351648351648402E-2</c:v>
                </c:pt>
                <c:pt idx="4">
                  <c:v>2.4175824175824201E-2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Kategorispørsmål!$B$42:$B$46</c:f>
              <c:strCache>
                <c:ptCount val="5"/>
                <c:pt idx="0">
                  <c:v>Gratis passeringer</c:v>
                </c:pt>
                <c:pt idx="1">
                  <c:v>50 % reduksjon av dagens nivå</c:v>
                </c:pt>
                <c:pt idx="2">
                  <c:v>Dagens nivå</c:v>
                </c:pt>
                <c:pt idx="3">
                  <c:v>50 % økning</c:v>
                </c:pt>
                <c:pt idx="4">
                  <c:v>Over 50 % økning</c:v>
                </c:pt>
              </c:strCache>
            </c:strRef>
          </c:cat>
          <c:val>
            <c:numRef>
              <c:f>Kategorispørsmål!$I$42:$I$46</c:f>
              <c:numCache>
                <c:formatCode>###0%</c:formatCode>
                <c:ptCount val="5"/>
                <c:pt idx="0">
                  <c:v>0.38</c:v>
                </c:pt>
                <c:pt idx="1">
                  <c:v>0.16</c:v>
                </c:pt>
                <c:pt idx="2">
                  <c:v>0.42</c:v>
                </c:pt>
                <c:pt idx="3">
                  <c:v>0.04</c:v>
                </c:pt>
                <c:pt idx="4">
                  <c:v>0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Kategorispørsmål!$B$42:$B$46</c:f>
              <c:strCache>
                <c:ptCount val="5"/>
                <c:pt idx="0">
                  <c:v>Gratis passeringer</c:v>
                </c:pt>
                <c:pt idx="1">
                  <c:v>50 % reduksjon av dagens nivå</c:v>
                </c:pt>
                <c:pt idx="2">
                  <c:v>Dagens nivå</c:v>
                </c:pt>
                <c:pt idx="3">
                  <c:v>50 % økning</c:v>
                </c:pt>
                <c:pt idx="4">
                  <c:v>Over 50 % økning</c:v>
                </c:pt>
              </c:strCache>
            </c:strRef>
          </c:cat>
          <c:val>
            <c:numRef>
              <c:f>Kategorispørsmål!$J$42:$J$46</c:f>
              <c:numCache>
                <c:formatCode>###0%</c:formatCode>
                <c:ptCount val="5"/>
                <c:pt idx="0">
                  <c:v>0.17758985200845701</c:v>
                </c:pt>
                <c:pt idx="1">
                  <c:v>0.35095137420718803</c:v>
                </c:pt>
                <c:pt idx="2">
                  <c:v>0.40803382663847798</c:v>
                </c:pt>
                <c:pt idx="3">
                  <c:v>5.0739957716701901E-2</c:v>
                </c:pt>
                <c:pt idx="4">
                  <c:v>1.26849894291755E-2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376448"/>
        <c:axId val="130377984"/>
      </c:barChart>
      <c:catAx>
        <c:axId val="1303764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0377984"/>
        <c:crosses val="autoZero"/>
        <c:auto val="1"/>
        <c:lblAlgn val="ctr"/>
        <c:lblOffset val="100"/>
        <c:noMultiLvlLbl val="0"/>
      </c:catAx>
      <c:valAx>
        <c:axId val="130377984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0376448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1402960046660799"/>
          <c:y val="4.6211042887424399E-2"/>
          <c:w val="0.18597039953339201"/>
          <c:h val="0.76937354825315996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Kategorispørsmål!$A$47</c:f>
          <c:strCache>
            <c:ptCount val="1"/>
            <c:pt idx="0">
              <c:v>Hva mener du er den beste organiseringen av kollektivtilbudet i byene?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4485405722525899"/>
          <c:y val="9.7774617425868807E-2"/>
          <c:w val="0.49748736827885698"/>
          <c:h val="0.718733491706331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Kategorispørsmål!$B$47:$B$50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Kategorispørsmål!$C$47:$C$50</c:f>
              <c:numCache>
                <c:formatCode>###0%</c:formatCode>
                <c:ptCount val="4"/>
                <c:pt idx="0">
                  <c:v>0.16780235070603</c:v>
                </c:pt>
                <c:pt idx="1">
                  <c:v>0.26190505827391902</c:v>
                </c:pt>
                <c:pt idx="2">
                  <c:v>0.33228543611764499</c:v>
                </c:pt>
                <c:pt idx="3">
                  <c:v>0.238007154902388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Kategorispørsmål!$B$47:$B$50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Kategorispørsmål!$D$47:$D$50</c:f>
              <c:numCache>
                <c:formatCode>###0%</c:formatCode>
                <c:ptCount val="4"/>
                <c:pt idx="0">
                  <c:v>0.18456883509833599</c:v>
                </c:pt>
                <c:pt idx="1">
                  <c:v>0.28290468986384298</c:v>
                </c:pt>
                <c:pt idx="2">
                  <c:v>0.30257186081694398</c:v>
                </c:pt>
                <c:pt idx="3">
                  <c:v>0.22995461422087701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Kategorispørsmål!$B$47:$B$50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Kategorispørsmål!$E$47:$E$50</c:f>
              <c:numCache>
                <c:formatCode>###0%</c:formatCode>
                <c:ptCount val="4"/>
                <c:pt idx="0">
                  <c:v>0.15706806282722499</c:v>
                </c:pt>
                <c:pt idx="1">
                  <c:v>0.21465968586387399</c:v>
                </c:pt>
                <c:pt idx="2">
                  <c:v>0.324607329842932</c:v>
                </c:pt>
                <c:pt idx="3">
                  <c:v>0.30366492146596902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Kategorispørsmål!$B$47:$B$50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Kategorispørsmål!$F$47:$F$50</c:f>
              <c:numCache>
                <c:formatCode>###0%</c:formatCode>
                <c:ptCount val="4"/>
                <c:pt idx="0">
                  <c:v>0.128205128205128</c:v>
                </c:pt>
                <c:pt idx="1">
                  <c:v>0.19230769230769201</c:v>
                </c:pt>
                <c:pt idx="2">
                  <c:v>0.29487179487179499</c:v>
                </c:pt>
                <c:pt idx="3">
                  <c:v>0.38461538461538503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Kategorispørsmål!$B$47:$B$50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Kategorispørsmål!$G$47:$G$50</c:f>
              <c:numCache>
                <c:formatCode>###0%</c:formatCode>
                <c:ptCount val="4"/>
                <c:pt idx="0">
                  <c:v>0.12903225806451599</c:v>
                </c:pt>
                <c:pt idx="1">
                  <c:v>0.21935483870967701</c:v>
                </c:pt>
                <c:pt idx="2">
                  <c:v>0.39354838709677398</c:v>
                </c:pt>
                <c:pt idx="3">
                  <c:v>0.25806451612903197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Kategorispørsmål!$B$47:$B$50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Kategorispørsmål!$H$47:$H$50</c:f>
              <c:numCache>
                <c:formatCode>###0%</c:formatCode>
                <c:ptCount val="4"/>
                <c:pt idx="0">
                  <c:v>0.22391304347826099</c:v>
                </c:pt>
                <c:pt idx="1">
                  <c:v>0.19130434782608699</c:v>
                </c:pt>
                <c:pt idx="2">
                  <c:v>0.40869565217391302</c:v>
                </c:pt>
                <c:pt idx="3">
                  <c:v>0.176086956521739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Kategorispørsmål!$B$47:$B$50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Kategorispørsmål!$I$47:$I$50</c:f>
              <c:numCache>
                <c:formatCode>###0%</c:formatCode>
                <c:ptCount val="4"/>
                <c:pt idx="0">
                  <c:v>7.8431372549019607E-2</c:v>
                </c:pt>
                <c:pt idx="1">
                  <c:v>0.47058823529411797</c:v>
                </c:pt>
                <c:pt idx="2">
                  <c:v>0.35294117647058798</c:v>
                </c:pt>
                <c:pt idx="3">
                  <c:v>9.8039215686274495E-2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Kategorispørsmål!$B$47:$B$50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Kategorispørsmål!$J$47:$J$50</c:f>
              <c:numCache>
                <c:formatCode>###0%</c:formatCode>
                <c:ptCount val="4"/>
                <c:pt idx="0">
                  <c:v>0.23516949152542399</c:v>
                </c:pt>
                <c:pt idx="1">
                  <c:v>0.19915254237288099</c:v>
                </c:pt>
                <c:pt idx="2">
                  <c:v>0.24364406779660999</c:v>
                </c:pt>
                <c:pt idx="3">
                  <c:v>0.322033898305085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7220864"/>
        <c:axId val="137222400"/>
      </c:barChart>
      <c:catAx>
        <c:axId val="13722086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222400"/>
        <c:crosses val="autoZero"/>
        <c:auto val="1"/>
        <c:lblAlgn val="ctr"/>
        <c:lblOffset val="100"/>
        <c:noMultiLvlLbl val="0"/>
      </c:catAx>
      <c:valAx>
        <c:axId val="137222400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7220864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9705429182463305"/>
          <c:y val="4.6211042887424399E-2"/>
          <c:w val="0.202945708175367"/>
          <c:h val="0.76937354825315996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'Flervalgsspørsmål totalresultat'!$A$81:$A$90</c:f>
          <c:strCache>
            <c:ptCount val="1"/>
            <c:pt idx="0">
              <c:v>Hvordan kan kommunale myndigheter bidra til at din kommune skal være et attraktivt lokaliseringssted for bedriften og de arbeidstakere bedriften skal rekruttere?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598"/>
          <c:y val="0.109227685351221"/>
          <c:w val="0.63563561713154404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'Flervalgsspørsmål totalresultat'!$B$81:$B$90</c:f>
              <c:strCache>
                <c:ptCount val="10"/>
                <c:pt idx="0">
                  <c:v>Attraktive boligområder</c:v>
                </c:pt>
                <c:pt idx="1">
                  <c:v>Effektiv og kvalitetsmessig plan- og byggesaksbehandling</c:v>
                </c:pt>
                <c:pt idx="2">
                  <c:v>Markedsføre/synliggjøre kommunen og mulighetene</c:v>
                </c:pt>
                <c:pt idx="3">
                  <c:v>Forutsigbare arealplaner</c:v>
                </c:pt>
                <c:pt idx="4">
                  <c:v>Bedre tilgang på attraktive næringsareal</c:v>
                </c:pt>
                <c:pt idx="5">
                  <c:v>Barnehagedekning</c:v>
                </c:pt>
                <c:pt idx="6">
                  <c:v>Godt kulturtilbud</c:v>
                </c:pt>
                <c:pt idx="7">
                  <c:v>Bedre kvaliteten i grunnskolen</c:v>
                </c:pt>
                <c:pt idx="8">
                  <c:v>Gode idrettsanlegg</c:v>
                </c:pt>
                <c:pt idx="9">
                  <c:v>Tilrettelegging for internasjonalt skoletilbud</c:v>
                </c:pt>
              </c:strCache>
            </c:strRef>
          </c:cat>
          <c:val>
            <c:numRef>
              <c:f>'Flervalgsspørsmål totalresultat'!$C$81:$C$90</c:f>
              <c:numCache>
                <c:formatCode>###0%</c:formatCode>
                <c:ptCount val="10"/>
                <c:pt idx="0">
                  <c:v>0.553382184406366</c:v>
                </c:pt>
                <c:pt idx="1">
                  <c:v>0.46693828035977503</c:v>
                </c:pt>
                <c:pt idx="2">
                  <c:v>0.45119404821582698</c:v>
                </c:pt>
                <c:pt idx="3">
                  <c:v>0.35201523167689502</c:v>
                </c:pt>
                <c:pt idx="4">
                  <c:v>0.34409493361040999</c:v>
                </c:pt>
                <c:pt idx="5">
                  <c:v>0.31651049696038402</c:v>
                </c:pt>
                <c:pt idx="6">
                  <c:v>0.26796579735111298</c:v>
                </c:pt>
                <c:pt idx="7">
                  <c:v>0.226385608650534</c:v>
                </c:pt>
                <c:pt idx="8">
                  <c:v>0.19069770689673399</c:v>
                </c:pt>
                <c:pt idx="9">
                  <c:v>0.12718941218900801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30568576"/>
        <c:axId val="130571264"/>
      </c:barChart>
      <c:catAx>
        <c:axId val="1305685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30571264"/>
        <c:crosses val="autoZero"/>
        <c:auto val="1"/>
        <c:lblAlgn val="ctr"/>
        <c:lblOffset val="100"/>
        <c:noMultiLvlLbl val="0"/>
      </c:catAx>
      <c:valAx>
        <c:axId val="130571264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0568576"/>
        <c:crosses val="max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Flervalgsspørsmål!$A$81</c:f>
          <c:strCache>
            <c:ptCount val="1"/>
            <c:pt idx="0">
              <c:v>Hvordan kan kommunale myndigheter bidra til at din kommune skal være et attraktivt lokaliseringssted for bedriften og de arbeidstakere bedriften skal rekruttere?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6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Flervalgsspørsmål!$B$81:$B$83</c:f>
              <c:strCache>
                <c:ptCount val="3"/>
                <c:pt idx="0">
                  <c:v>Attraktive boligområder</c:v>
                </c:pt>
                <c:pt idx="1">
                  <c:v>Markedsføre/synliggjøre kommunen og mulighetene</c:v>
                </c:pt>
                <c:pt idx="2">
                  <c:v>Effektiv og kvalitetsmessig plan- og byggesaksbehandling</c:v>
                </c:pt>
              </c:strCache>
            </c:strRef>
          </c:cat>
          <c:val>
            <c:numRef>
              <c:f>Flervalgsspørsmål!$C$81:$C$83</c:f>
              <c:numCache>
                <c:formatCode>###0%</c:formatCode>
                <c:ptCount val="3"/>
                <c:pt idx="0">
                  <c:v>0.553382184406366</c:v>
                </c:pt>
                <c:pt idx="1">
                  <c:v>0.46693828035977503</c:v>
                </c:pt>
                <c:pt idx="2">
                  <c:v>0.45119404821582698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Flervalgsspørsmål!$B$81:$B$83</c:f>
              <c:strCache>
                <c:ptCount val="3"/>
                <c:pt idx="0">
                  <c:v>Attraktive boligområder</c:v>
                </c:pt>
                <c:pt idx="1">
                  <c:v>Markedsføre/synliggjøre kommunen og mulighetene</c:v>
                </c:pt>
                <c:pt idx="2">
                  <c:v>Effektiv og kvalitetsmessig plan- og byggesaksbehandling</c:v>
                </c:pt>
              </c:strCache>
            </c:strRef>
          </c:cat>
          <c:val>
            <c:numRef>
              <c:f>Flervalgsspørsmål!$D$81:$D$83</c:f>
              <c:numCache>
                <c:formatCode>###0%</c:formatCode>
                <c:ptCount val="3"/>
                <c:pt idx="0">
                  <c:v>0.48729446935724602</c:v>
                </c:pt>
                <c:pt idx="1">
                  <c:v>0.44544095665171501</c:v>
                </c:pt>
                <c:pt idx="2">
                  <c:v>0.551569506726454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Flervalgsspørsmål!$B$81:$B$83</c:f>
              <c:strCache>
                <c:ptCount val="3"/>
                <c:pt idx="0">
                  <c:v>Attraktive boligområder</c:v>
                </c:pt>
                <c:pt idx="1">
                  <c:v>Markedsføre/synliggjøre kommunen og mulighetene</c:v>
                </c:pt>
                <c:pt idx="2">
                  <c:v>Effektiv og kvalitetsmessig plan- og byggesaksbehandling</c:v>
                </c:pt>
              </c:strCache>
            </c:strRef>
          </c:cat>
          <c:val>
            <c:numRef>
              <c:f>Flervalgsspørsmål!$E$81:$E$83</c:f>
              <c:numCache>
                <c:formatCode>###0%</c:formatCode>
                <c:ptCount val="3"/>
                <c:pt idx="0">
                  <c:v>0.51041666666666896</c:v>
                </c:pt>
                <c:pt idx="1">
                  <c:v>0.640625000000003</c:v>
                </c:pt>
                <c:pt idx="2">
                  <c:v>0.39583333333333498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Flervalgsspørsmål!$B$81:$B$83</c:f>
              <c:strCache>
                <c:ptCount val="3"/>
                <c:pt idx="0">
                  <c:v>Attraktive boligområder</c:v>
                </c:pt>
                <c:pt idx="1">
                  <c:v>Markedsføre/synliggjøre kommunen og mulighetene</c:v>
                </c:pt>
                <c:pt idx="2">
                  <c:v>Effektiv og kvalitetsmessig plan- og byggesaksbehandling</c:v>
                </c:pt>
              </c:strCache>
            </c:strRef>
          </c:cat>
          <c:val>
            <c:numRef>
              <c:f>Flervalgsspørsmål!$F$81:$F$83</c:f>
              <c:numCache>
                <c:formatCode>###0%</c:formatCode>
                <c:ptCount val="3"/>
                <c:pt idx="0">
                  <c:v>0.556962025316455</c:v>
                </c:pt>
                <c:pt idx="1">
                  <c:v>0.379746835443037</c:v>
                </c:pt>
                <c:pt idx="2">
                  <c:v>0.50632911392405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Flervalgsspørsmål!$B$81:$B$83</c:f>
              <c:strCache>
                <c:ptCount val="3"/>
                <c:pt idx="0">
                  <c:v>Attraktive boligområder</c:v>
                </c:pt>
                <c:pt idx="1">
                  <c:v>Markedsføre/synliggjøre kommunen og mulighetene</c:v>
                </c:pt>
                <c:pt idx="2">
                  <c:v>Effektiv og kvalitetsmessig plan- og byggesaksbehandling</c:v>
                </c:pt>
              </c:strCache>
            </c:strRef>
          </c:cat>
          <c:val>
            <c:numRef>
              <c:f>Flervalgsspørsmål!$G$81:$G$83</c:f>
              <c:numCache>
                <c:formatCode>###0%</c:formatCode>
                <c:ptCount val="3"/>
                <c:pt idx="0">
                  <c:v>0.455696202531647</c:v>
                </c:pt>
                <c:pt idx="1">
                  <c:v>0.310126582278482</c:v>
                </c:pt>
                <c:pt idx="2">
                  <c:v>0.430379746835444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Flervalgsspørsmål!$B$81:$B$83</c:f>
              <c:strCache>
                <c:ptCount val="3"/>
                <c:pt idx="0">
                  <c:v>Attraktive boligområder</c:v>
                </c:pt>
                <c:pt idx="1">
                  <c:v>Markedsføre/synliggjøre kommunen og mulighetene</c:v>
                </c:pt>
                <c:pt idx="2">
                  <c:v>Effektiv og kvalitetsmessig plan- og byggesaksbehandling</c:v>
                </c:pt>
              </c:strCache>
            </c:strRef>
          </c:cat>
          <c:val>
            <c:numRef>
              <c:f>Flervalgsspørsmål!$H$81:$H$83</c:f>
              <c:numCache>
                <c:formatCode>###0%</c:formatCode>
                <c:ptCount val="3"/>
                <c:pt idx="0">
                  <c:v>0.69612068965518004</c:v>
                </c:pt>
                <c:pt idx="1">
                  <c:v>0.437500000000004</c:v>
                </c:pt>
                <c:pt idx="2">
                  <c:v>0.44181034482759102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Flervalgsspørsmål!$B$81:$B$83</c:f>
              <c:strCache>
                <c:ptCount val="3"/>
                <c:pt idx="0">
                  <c:v>Attraktive boligområder</c:v>
                </c:pt>
                <c:pt idx="1">
                  <c:v>Markedsføre/synliggjøre kommunen og mulighetene</c:v>
                </c:pt>
                <c:pt idx="2">
                  <c:v>Effektiv og kvalitetsmessig plan- og byggesaksbehandling</c:v>
                </c:pt>
              </c:strCache>
            </c:strRef>
          </c:cat>
          <c:val>
            <c:numRef>
              <c:f>Flervalgsspørsmål!$I$81:$I$83</c:f>
              <c:numCache>
                <c:formatCode>###0%</c:formatCode>
                <c:ptCount val="3"/>
                <c:pt idx="0">
                  <c:v>0.60784313725490202</c:v>
                </c:pt>
                <c:pt idx="1">
                  <c:v>0.45098039215686297</c:v>
                </c:pt>
                <c:pt idx="2">
                  <c:v>0.47058823529411797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Flervalgsspørsmål!$B$81:$B$83</c:f>
              <c:strCache>
                <c:ptCount val="3"/>
                <c:pt idx="0">
                  <c:v>Attraktive boligområder</c:v>
                </c:pt>
                <c:pt idx="1">
                  <c:v>Markedsføre/synliggjøre kommunen og mulighetene</c:v>
                </c:pt>
                <c:pt idx="2">
                  <c:v>Effektiv og kvalitetsmessig plan- og byggesaksbehandling</c:v>
                </c:pt>
              </c:strCache>
            </c:strRef>
          </c:cat>
          <c:val>
            <c:numRef>
              <c:f>Flervalgsspørsmål!$J$81:$J$83</c:f>
              <c:numCache>
                <c:formatCode>###0%</c:formatCode>
                <c:ptCount val="3"/>
                <c:pt idx="0">
                  <c:v>0.52916666666667</c:v>
                </c:pt>
                <c:pt idx="1">
                  <c:v>0.49375000000000202</c:v>
                </c:pt>
                <c:pt idx="2">
                  <c:v>0.391666666666667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7286400"/>
        <c:axId val="137287936"/>
      </c:barChart>
      <c:catAx>
        <c:axId val="1372864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287936"/>
        <c:crosses val="autoZero"/>
        <c:auto val="1"/>
        <c:lblAlgn val="ctr"/>
        <c:lblOffset val="100"/>
        <c:noMultiLvlLbl val="0"/>
      </c:catAx>
      <c:valAx>
        <c:axId val="137287936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7286400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9704335569164897"/>
          <c:y val="0.100430832411668"/>
          <c:w val="0.19220399533391699"/>
          <c:h val="0.840478148242651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Flervalgsspørsmål!$A$81</c:f>
          <c:strCache>
            <c:ptCount val="1"/>
            <c:pt idx="0">
              <c:v>Hvordan kan kommunale myndigheter bidra til at din kommune skal være et attraktivt lokaliseringssted for bedriften og de arbeidstakere bedriften skal rekruttere?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6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Flervalgsspørsmål!$B$84:$B$86</c:f>
              <c:strCache>
                <c:ptCount val="3"/>
                <c:pt idx="0">
                  <c:v>Bedre tilgang på attraktive næringsareal</c:v>
                </c:pt>
                <c:pt idx="1">
                  <c:v>Forutsigbare arealplaner</c:v>
                </c:pt>
                <c:pt idx="2">
                  <c:v>Barnehagedekning</c:v>
                </c:pt>
              </c:strCache>
            </c:strRef>
          </c:cat>
          <c:val>
            <c:numRef>
              <c:f>Flervalgsspørsmål!$C$84:$C$86</c:f>
              <c:numCache>
                <c:formatCode>###0%</c:formatCode>
                <c:ptCount val="3"/>
                <c:pt idx="0">
                  <c:v>0.35201523167689502</c:v>
                </c:pt>
                <c:pt idx="1">
                  <c:v>0.34409493361040999</c:v>
                </c:pt>
                <c:pt idx="2">
                  <c:v>0.31651049696038402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Flervalgsspørsmål!$B$84:$B$86</c:f>
              <c:strCache>
                <c:ptCount val="3"/>
                <c:pt idx="0">
                  <c:v>Bedre tilgang på attraktive næringsareal</c:v>
                </c:pt>
                <c:pt idx="1">
                  <c:v>Forutsigbare arealplaner</c:v>
                </c:pt>
                <c:pt idx="2">
                  <c:v>Barnehagedekning</c:v>
                </c:pt>
              </c:strCache>
            </c:strRef>
          </c:cat>
          <c:val>
            <c:numRef>
              <c:f>Flervalgsspørsmål!$D$84:$D$86</c:f>
              <c:numCache>
                <c:formatCode>###0%</c:formatCode>
                <c:ptCount val="3"/>
                <c:pt idx="0">
                  <c:v>0.363228699551565</c:v>
                </c:pt>
                <c:pt idx="1">
                  <c:v>0.40807174887891901</c:v>
                </c:pt>
                <c:pt idx="2">
                  <c:v>0.32735426008968199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Flervalgsspørsmål!$B$84:$B$86</c:f>
              <c:strCache>
                <c:ptCount val="3"/>
                <c:pt idx="0">
                  <c:v>Bedre tilgang på attraktive næringsareal</c:v>
                </c:pt>
                <c:pt idx="1">
                  <c:v>Forutsigbare arealplaner</c:v>
                </c:pt>
                <c:pt idx="2">
                  <c:v>Barnehagedekning</c:v>
                </c:pt>
              </c:strCache>
            </c:strRef>
          </c:cat>
          <c:val>
            <c:numRef>
              <c:f>Flervalgsspørsmål!$E$84:$E$86</c:f>
              <c:numCache>
                <c:formatCode>###0%</c:formatCode>
                <c:ptCount val="3"/>
                <c:pt idx="0">
                  <c:v>0.203125000000001</c:v>
                </c:pt>
                <c:pt idx="1">
                  <c:v>0.28645833333333398</c:v>
                </c:pt>
                <c:pt idx="2">
                  <c:v>0.33333333333333498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Flervalgsspørsmål!$B$84:$B$86</c:f>
              <c:strCache>
                <c:ptCount val="3"/>
                <c:pt idx="0">
                  <c:v>Bedre tilgang på attraktive næringsareal</c:v>
                </c:pt>
                <c:pt idx="1">
                  <c:v>Forutsigbare arealplaner</c:v>
                </c:pt>
                <c:pt idx="2">
                  <c:v>Barnehagedekning</c:v>
                </c:pt>
              </c:strCache>
            </c:strRef>
          </c:cat>
          <c:val>
            <c:numRef>
              <c:f>Flervalgsspørsmål!$F$84:$F$86</c:f>
              <c:numCache>
                <c:formatCode>###0%</c:formatCode>
                <c:ptCount val="3"/>
                <c:pt idx="0">
                  <c:v>0.455696202531645</c:v>
                </c:pt>
                <c:pt idx="1">
                  <c:v>0.30379746835443</c:v>
                </c:pt>
                <c:pt idx="2">
                  <c:v>0.265822784810126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Flervalgsspørsmål!$B$84:$B$86</c:f>
              <c:strCache>
                <c:ptCount val="3"/>
                <c:pt idx="0">
                  <c:v>Bedre tilgang på attraktive næringsareal</c:v>
                </c:pt>
                <c:pt idx="1">
                  <c:v>Forutsigbare arealplaner</c:v>
                </c:pt>
                <c:pt idx="2">
                  <c:v>Barnehagedekning</c:v>
                </c:pt>
              </c:strCache>
            </c:strRef>
          </c:cat>
          <c:val>
            <c:numRef>
              <c:f>Flervalgsspørsmål!$G$84:$G$86</c:f>
              <c:numCache>
                <c:formatCode>###0%</c:formatCode>
                <c:ptCount val="3"/>
                <c:pt idx="0">
                  <c:v>0.316455696202532</c:v>
                </c:pt>
                <c:pt idx="1">
                  <c:v>0.29746835443038</c:v>
                </c:pt>
                <c:pt idx="2">
                  <c:v>0.316455696202532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Flervalgsspørsmål!$B$84:$B$86</c:f>
              <c:strCache>
                <c:ptCount val="3"/>
                <c:pt idx="0">
                  <c:v>Bedre tilgang på attraktive næringsareal</c:v>
                </c:pt>
                <c:pt idx="1">
                  <c:v>Forutsigbare arealplaner</c:v>
                </c:pt>
                <c:pt idx="2">
                  <c:v>Barnehagedekning</c:v>
                </c:pt>
              </c:strCache>
            </c:strRef>
          </c:cat>
          <c:val>
            <c:numRef>
              <c:f>Flervalgsspørsmål!$H$84:$H$86</c:f>
              <c:numCache>
                <c:formatCode>###0%</c:formatCode>
                <c:ptCount val="3"/>
                <c:pt idx="0">
                  <c:v>0.34267241379310698</c:v>
                </c:pt>
                <c:pt idx="1">
                  <c:v>0.34913793103448598</c:v>
                </c:pt>
                <c:pt idx="2">
                  <c:v>0.31465517241379598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Flervalgsspørsmål!$B$84:$B$86</c:f>
              <c:strCache>
                <c:ptCount val="3"/>
                <c:pt idx="0">
                  <c:v>Bedre tilgang på attraktive næringsareal</c:v>
                </c:pt>
                <c:pt idx="1">
                  <c:v>Forutsigbare arealplaner</c:v>
                </c:pt>
                <c:pt idx="2">
                  <c:v>Barnehagedekning</c:v>
                </c:pt>
              </c:strCache>
            </c:strRef>
          </c:cat>
          <c:val>
            <c:numRef>
              <c:f>Flervalgsspørsmål!$I$84:$I$86</c:f>
              <c:numCache>
                <c:formatCode>###0%</c:formatCode>
                <c:ptCount val="3"/>
                <c:pt idx="0">
                  <c:v>0.49019607843137197</c:v>
                </c:pt>
                <c:pt idx="1">
                  <c:v>0.39215686274509798</c:v>
                </c:pt>
                <c:pt idx="2">
                  <c:v>0.31372549019607798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Flervalgsspørsmål!$B$84:$B$86</c:f>
              <c:strCache>
                <c:ptCount val="3"/>
                <c:pt idx="0">
                  <c:v>Bedre tilgang på attraktive næringsareal</c:v>
                </c:pt>
                <c:pt idx="1">
                  <c:v>Forutsigbare arealplaner</c:v>
                </c:pt>
                <c:pt idx="2">
                  <c:v>Barnehagedekning</c:v>
                </c:pt>
              </c:strCache>
            </c:strRef>
          </c:cat>
          <c:val>
            <c:numRef>
              <c:f>Flervalgsspørsmål!$J$84:$J$86</c:f>
              <c:numCache>
                <c:formatCode>###0%</c:formatCode>
                <c:ptCount val="3"/>
                <c:pt idx="0">
                  <c:v>0.35</c:v>
                </c:pt>
                <c:pt idx="1">
                  <c:v>0.329166666666667</c:v>
                </c:pt>
                <c:pt idx="2">
                  <c:v>0.31041666666666701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7048448"/>
        <c:axId val="137049984"/>
      </c:barChart>
      <c:catAx>
        <c:axId val="1370484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049984"/>
        <c:crosses val="autoZero"/>
        <c:auto val="1"/>
        <c:lblAlgn val="ctr"/>
        <c:lblOffset val="100"/>
        <c:noMultiLvlLbl val="0"/>
      </c:catAx>
      <c:valAx>
        <c:axId val="137049984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7048448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9704335569164897"/>
          <c:y val="0.100430832411668"/>
          <c:w val="0.19220399533391699"/>
          <c:h val="0.840478148242651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Flervalgsspørsmål!$A$81</c:f>
          <c:strCache>
            <c:ptCount val="1"/>
            <c:pt idx="0">
              <c:v>Hvordan kan kommunale myndigheter bidra til at din kommune skal være et attraktivt lokaliseringssted for bedriften og de arbeidstakere bedriften skal rekruttere? </c:v>
            </c:pt>
          </c:strCache>
        </c:strRef>
      </c:tx>
      <c:overlay val="0"/>
      <c:txPr>
        <a:bodyPr/>
        <a:lstStyle/>
        <a:p>
          <a:pPr>
            <a:defRPr sz="110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0512752164260698"/>
          <c:y val="0.109227685351222"/>
          <c:w val="0.43133457069192999"/>
          <c:h val="0.80495124360563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Flervalgsspørsmål!$C$51</c:f>
              <c:strCache>
                <c:ptCount val="1"/>
                <c:pt idx="0">
                  <c:v>Totalt (n=1354)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Flervalgsspørsmål!$B$87:$B$90</c:f>
              <c:strCache>
                <c:ptCount val="4"/>
                <c:pt idx="0">
                  <c:v>Godt kulturtilbud</c:v>
                </c:pt>
                <c:pt idx="1">
                  <c:v>Bedre kvaliteten i grunnskolen</c:v>
                </c:pt>
                <c:pt idx="2">
                  <c:v>Gode idrettsanlegg</c:v>
                </c:pt>
                <c:pt idx="3">
                  <c:v>Tilrettelegging for internasjonalt skoletilbud</c:v>
                </c:pt>
              </c:strCache>
            </c:strRef>
          </c:cat>
          <c:val>
            <c:numRef>
              <c:f>Flervalgsspørsmål!$C$87:$C$90</c:f>
              <c:numCache>
                <c:formatCode>###0%</c:formatCode>
                <c:ptCount val="4"/>
                <c:pt idx="0">
                  <c:v>0.26796579735111298</c:v>
                </c:pt>
                <c:pt idx="1">
                  <c:v>0.226385608650534</c:v>
                </c:pt>
                <c:pt idx="2">
                  <c:v>0.19069770689673399</c:v>
                </c:pt>
                <c:pt idx="3">
                  <c:v>0.12718941218900801</c:v>
                </c:pt>
              </c:numCache>
            </c:numRef>
          </c:val>
        </c:ser>
        <c:ser>
          <c:idx val="1"/>
          <c:order val="1"/>
          <c:tx>
            <c:strRef>
              <c:f>Flervalgsspørsmål!$D$51</c:f>
              <c:strCache>
                <c:ptCount val="1"/>
                <c:pt idx="0">
                  <c:v>Bergen (n=437)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Flervalgsspørsmål!$B$87:$B$90</c:f>
              <c:strCache>
                <c:ptCount val="4"/>
                <c:pt idx="0">
                  <c:v>Godt kulturtilbud</c:v>
                </c:pt>
                <c:pt idx="1">
                  <c:v>Bedre kvaliteten i grunnskolen</c:v>
                </c:pt>
                <c:pt idx="2">
                  <c:v>Gode idrettsanlegg</c:v>
                </c:pt>
                <c:pt idx="3">
                  <c:v>Tilrettelegging for internasjonalt skoletilbud</c:v>
                </c:pt>
              </c:strCache>
            </c:strRef>
          </c:cat>
          <c:val>
            <c:numRef>
              <c:f>Flervalgsspørsmål!$D$87:$D$90</c:f>
              <c:numCache>
                <c:formatCode>###0%</c:formatCode>
                <c:ptCount val="4"/>
                <c:pt idx="0">
                  <c:v>0.21076233183856299</c:v>
                </c:pt>
                <c:pt idx="1">
                  <c:v>0.273542600896858</c:v>
                </c:pt>
                <c:pt idx="2">
                  <c:v>0.180866965620328</c:v>
                </c:pt>
                <c:pt idx="3">
                  <c:v>0.12855007473841501</c:v>
                </c:pt>
              </c:numCache>
            </c:numRef>
          </c:val>
        </c:ser>
        <c:ser>
          <c:idx val="2"/>
          <c:order val="2"/>
          <c:tx>
            <c:strRef>
              <c:f>Flervalgsspørsmål!$E$51</c:f>
              <c:strCache>
                <c:ptCount val="1"/>
                <c:pt idx="0">
                  <c:v>Kristiansand (n=126)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Flervalgsspørsmål!$B$87:$B$90</c:f>
              <c:strCache>
                <c:ptCount val="4"/>
                <c:pt idx="0">
                  <c:v>Godt kulturtilbud</c:v>
                </c:pt>
                <c:pt idx="1">
                  <c:v>Bedre kvaliteten i grunnskolen</c:v>
                </c:pt>
                <c:pt idx="2">
                  <c:v>Gode idrettsanlegg</c:v>
                </c:pt>
                <c:pt idx="3">
                  <c:v>Tilrettelegging for internasjonalt skoletilbud</c:v>
                </c:pt>
              </c:strCache>
            </c:strRef>
          </c:cat>
          <c:val>
            <c:numRef>
              <c:f>Flervalgsspørsmål!$E$87:$E$90</c:f>
              <c:numCache>
                <c:formatCode>###0%</c:formatCode>
                <c:ptCount val="4"/>
                <c:pt idx="0">
                  <c:v>0.38541666666666802</c:v>
                </c:pt>
                <c:pt idx="1">
                  <c:v>0.30729166666666802</c:v>
                </c:pt>
                <c:pt idx="2">
                  <c:v>0.156250000000001</c:v>
                </c:pt>
                <c:pt idx="3">
                  <c:v>0.16145833333333401</c:v>
                </c:pt>
              </c:numCache>
            </c:numRef>
          </c:val>
        </c:ser>
        <c:ser>
          <c:idx val="3"/>
          <c:order val="3"/>
          <c:tx>
            <c:strRef>
              <c:f>Flervalgsspørsmål!$F$51</c:f>
              <c:strCache>
                <c:ptCount val="1"/>
                <c:pt idx="0">
                  <c:v>Oslo Handelskammer (n=50)</c:v>
                </c:pt>
              </c:strCache>
            </c:strRef>
          </c:tx>
          <c:spPr>
            <a:solidFill>
              <a:prstClr val="black">
                <a:lumMod val="65000"/>
                <a:lumOff val="35000"/>
              </a:prst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Flervalgsspørsmål!$B$87:$B$90</c:f>
              <c:strCache>
                <c:ptCount val="4"/>
                <c:pt idx="0">
                  <c:v>Godt kulturtilbud</c:v>
                </c:pt>
                <c:pt idx="1">
                  <c:v>Bedre kvaliteten i grunnskolen</c:v>
                </c:pt>
                <c:pt idx="2">
                  <c:v>Gode idrettsanlegg</c:v>
                </c:pt>
                <c:pt idx="3">
                  <c:v>Tilrettelegging for internasjonalt skoletilbud</c:v>
                </c:pt>
              </c:strCache>
            </c:strRef>
          </c:cat>
          <c:val>
            <c:numRef>
              <c:f>Flervalgsspørsmål!$F$87:$F$90</c:f>
              <c:numCache>
                <c:formatCode>###0%</c:formatCode>
                <c:ptCount val="4"/>
                <c:pt idx="0">
                  <c:v>0.151898734177215</c:v>
                </c:pt>
                <c:pt idx="1">
                  <c:v>0.177215189873417</c:v>
                </c:pt>
                <c:pt idx="2">
                  <c:v>0.139240506329114</c:v>
                </c:pt>
                <c:pt idx="3">
                  <c:v>0.164556962025316</c:v>
                </c:pt>
              </c:numCache>
            </c:numRef>
          </c:val>
        </c:ser>
        <c:ser>
          <c:idx val="4"/>
          <c:order val="4"/>
          <c:tx>
            <c:strRef>
              <c:f>Flervalgsspørsmål!$G$51</c:f>
              <c:strCache>
                <c:ptCount val="1"/>
                <c:pt idx="0">
                  <c:v>Oslo Handelsstands-forening (n=43)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Flervalgsspørsmål!$B$87:$B$90</c:f>
              <c:strCache>
                <c:ptCount val="4"/>
                <c:pt idx="0">
                  <c:v>Godt kulturtilbud</c:v>
                </c:pt>
                <c:pt idx="1">
                  <c:v>Bedre kvaliteten i grunnskolen</c:v>
                </c:pt>
                <c:pt idx="2">
                  <c:v>Gode idrettsanlegg</c:v>
                </c:pt>
                <c:pt idx="3">
                  <c:v>Tilrettelegging for internasjonalt skoletilbud</c:v>
                </c:pt>
              </c:strCache>
            </c:strRef>
          </c:cat>
          <c:val>
            <c:numRef>
              <c:f>Flervalgsspørsmål!$G$87:$G$90</c:f>
              <c:numCache>
                <c:formatCode>###0%</c:formatCode>
                <c:ptCount val="4"/>
                <c:pt idx="0">
                  <c:v>0.170886075949367</c:v>
                </c:pt>
                <c:pt idx="1">
                  <c:v>0.170886075949367</c:v>
                </c:pt>
                <c:pt idx="2">
                  <c:v>0.139240506329114</c:v>
                </c:pt>
                <c:pt idx="3">
                  <c:v>7.5949367088607694E-2</c:v>
                </c:pt>
              </c:numCache>
            </c:numRef>
          </c:val>
        </c:ser>
        <c:ser>
          <c:idx val="5"/>
          <c:order val="5"/>
          <c:tx>
            <c:strRef>
              <c:f>Flervalgsspørsmål!$H$51</c:f>
              <c:strCache>
                <c:ptCount val="1"/>
                <c:pt idx="0">
                  <c:v>Stavanger (n=313)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Flervalgsspørsmål!$B$87:$B$90</c:f>
              <c:strCache>
                <c:ptCount val="4"/>
                <c:pt idx="0">
                  <c:v>Godt kulturtilbud</c:v>
                </c:pt>
                <c:pt idx="1">
                  <c:v>Bedre kvaliteten i grunnskolen</c:v>
                </c:pt>
                <c:pt idx="2">
                  <c:v>Gode idrettsanlegg</c:v>
                </c:pt>
                <c:pt idx="3">
                  <c:v>Tilrettelegging for internasjonalt skoletilbud</c:v>
                </c:pt>
              </c:strCache>
            </c:strRef>
          </c:cat>
          <c:val>
            <c:numRef>
              <c:f>Flervalgsspørsmål!$H$87:$H$90</c:f>
              <c:numCache>
                <c:formatCode>###0%</c:formatCode>
                <c:ptCount val="4"/>
                <c:pt idx="0">
                  <c:v>0.250000000000002</c:v>
                </c:pt>
                <c:pt idx="1">
                  <c:v>0.18965517241379501</c:v>
                </c:pt>
                <c:pt idx="2">
                  <c:v>0.17456896551724299</c:v>
                </c:pt>
                <c:pt idx="3">
                  <c:v>9.9137931034483706E-2</c:v>
                </c:pt>
              </c:numCache>
            </c:numRef>
          </c:val>
        </c:ser>
        <c:ser>
          <c:idx val="6"/>
          <c:order val="6"/>
          <c:tx>
            <c:strRef>
              <c:f>Flervalgsspørsmål!$I$51</c:f>
              <c:strCache>
                <c:ptCount val="1"/>
                <c:pt idx="0">
                  <c:v>Tromsø (n=27)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Flervalgsspørsmål!$B$87:$B$90</c:f>
              <c:strCache>
                <c:ptCount val="4"/>
                <c:pt idx="0">
                  <c:v>Godt kulturtilbud</c:v>
                </c:pt>
                <c:pt idx="1">
                  <c:v>Bedre kvaliteten i grunnskolen</c:v>
                </c:pt>
                <c:pt idx="2">
                  <c:v>Gode idrettsanlegg</c:v>
                </c:pt>
                <c:pt idx="3">
                  <c:v>Tilrettelegging for internasjonalt skoletilbud</c:v>
                </c:pt>
              </c:strCache>
            </c:strRef>
          </c:cat>
          <c:val>
            <c:numRef>
              <c:f>Flervalgsspørsmål!$I$87:$I$90</c:f>
              <c:numCache>
                <c:formatCode>###0%</c:formatCode>
                <c:ptCount val="4"/>
                <c:pt idx="0">
                  <c:v>0.31372549019607798</c:v>
                </c:pt>
                <c:pt idx="1">
                  <c:v>0.19607843137254899</c:v>
                </c:pt>
                <c:pt idx="2">
                  <c:v>0.27450980392156799</c:v>
                </c:pt>
                <c:pt idx="3">
                  <c:v>0.13725490196078399</c:v>
                </c:pt>
              </c:numCache>
            </c:numRef>
          </c:val>
        </c:ser>
        <c:ser>
          <c:idx val="7"/>
          <c:order val="7"/>
          <c:tx>
            <c:strRef>
              <c:f>Flervalgsspørsmål!$J$51</c:f>
              <c:strCache>
                <c:ptCount val="1"/>
                <c:pt idx="0">
                  <c:v>Trondheim (n=358)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Flervalgsspørsmål!$B$87:$B$90</c:f>
              <c:strCache>
                <c:ptCount val="4"/>
                <c:pt idx="0">
                  <c:v>Godt kulturtilbud</c:v>
                </c:pt>
                <c:pt idx="1">
                  <c:v>Bedre kvaliteten i grunnskolen</c:v>
                </c:pt>
                <c:pt idx="2">
                  <c:v>Gode idrettsanlegg</c:v>
                </c:pt>
                <c:pt idx="3">
                  <c:v>Tilrettelegging for internasjonalt skoletilbud</c:v>
                </c:pt>
              </c:strCache>
            </c:strRef>
          </c:cat>
          <c:val>
            <c:numRef>
              <c:f>Flervalgsspørsmål!$J$87:$J$90</c:f>
              <c:numCache>
                <c:formatCode>###0%</c:formatCode>
                <c:ptCount val="4"/>
                <c:pt idx="0">
                  <c:v>0.28333333333333399</c:v>
                </c:pt>
                <c:pt idx="1">
                  <c:v>0.218750000000001</c:v>
                </c:pt>
                <c:pt idx="2">
                  <c:v>0.218750000000001</c:v>
                </c:pt>
                <c:pt idx="3">
                  <c:v>0.131250000000001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7121792"/>
        <c:axId val="137123328"/>
      </c:barChart>
      <c:catAx>
        <c:axId val="13712179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123328"/>
        <c:crosses val="autoZero"/>
        <c:auto val="1"/>
        <c:lblAlgn val="ctr"/>
        <c:lblOffset val="100"/>
        <c:noMultiLvlLbl val="0"/>
      </c:catAx>
      <c:valAx>
        <c:axId val="137123328"/>
        <c:scaling>
          <c:orientation val="minMax"/>
          <c:max val="0.8"/>
          <c:min val="0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7121792"/>
        <c:crosses val="max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9704335569164897"/>
          <c:y val="0.100430832411668"/>
          <c:w val="0.19220399533391699"/>
          <c:h val="0.84047814824265199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Sklaspørsmål!$A$12</c:f>
          <c:strCache>
            <c:ptCount val="1"/>
            <c:pt idx="0">
              <c:v>I hvilken grad tror du eiendomsskatt på næringsbygg påvirker følgende? 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7309441080041602"/>
          <c:y val="9.7774617425868807E-2"/>
          <c:w val="0.46924701470369901"/>
          <c:h val="0.828101898384573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Sklaspørsmål!$C$9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Sklaspørsmål!$B$12:$B$14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Sklaspørsmål!$C$12:$C$14</c:f>
              <c:numCache>
                <c:formatCode>#,##0.0</c:formatCode>
                <c:ptCount val="3"/>
                <c:pt idx="0">
                  <c:v>3.8893060851356842</c:v>
                </c:pt>
                <c:pt idx="1">
                  <c:v>2.5297305551598979</c:v>
                </c:pt>
                <c:pt idx="2">
                  <c:v>2.522042370777803</c:v>
                </c:pt>
              </c:numCache>
            </c:numRef>
          </c:val>
        </c:ser>
        <c:ser>
          <c:idx val="1"/>
          <c:order val="1"/>
          <c:tx>
            <c:strRef>
              <c:f>Sklaspørsmål!$D$9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Sklaspørsmål!$B$12:$B$14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Sklaspørsmål!$D$12:$D$14</c:f>
              <c:numCache>
                <c:formatCode>#,##0.0</c:formatCode>
                <c:ptCount val="3"/>
                <c:pt idx="0">
                  <c:v>3.8852201257861649</c:v>
                </c:pt>
                <c:pt idx="1">
                  <c:v>2.4928909952606628</c:v>
                </c:pt>
                <c:pt idx="2">
                  <c:v>2.6376582278481</c:v>
                </c:pt>
              </c:numCache>
            </c:numRef>
          </c:val>
        </c:ser>
        <c:ser>
          <c:idx val="2"/>
          <c:order val="2"/>
          <c:tx>
            <c:strRef>
              <c:f>Sklaspørsmål!$E$9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Sklaspørsmål!$B$12:$B$14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Sklaspørsmål!$E$12:$E$14</c:f>
              <c:numCache>
                <c:formatCode>#,##0.0</c:formatCode>
                <c:ptCount val="3"/>
                <c:pt idx="0">
                  <c:v>4.0216216216216241</c:v>
                </c:pt>
                <c:pt idx="1">
                  <c:v>2.541436464088398</c:v>
                </c:pt>
                <c:pt idx="2">
                  <c:v>2.5138121546961321</c:v>
                </c:pt>
              </c:numCache>
            </c:numRef>
          </c:val>
        </c:ser>
        <c:ser>
          <c:idx val="3"/>
          <c:order val="3"/>
          <c:tx>
            <c:strRef>
              <c:f>Sklaspørsmål!$F$9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Sklaspørsmål!$B$12:$B$14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Sklaspørsmål!$F$12:$F$14</c:f>
              <c:numCache>
                <c:formatCode>#,##0.0</c:formatCode>
                <c:ptCount val="3"/>
                <c:pt idx="0">
                  <c:v>4.293333333333333</c:v>
                </c:pt>
                <c:pt idx="1">
                  <c:v>3.083333333333333</c:v>
                </c:pt>
                <c:pt idx="2">
                  <c:v>2.0694444444444442</c:v>
                </c:pt>
              </c:numCache>
            </c:numRef>
          </c:val>
        </c:ser>
        <c:ser>
          <c:idx val="4"/>
          <c:order val="4"/>
          <c:tx>
            <c:strRef>
              <c:f>Sklaspørsmål!$G$9</c:f>
              <c:strCache>
                <c:ptCount val="1"/>
                <c:pt idx="0">
                  <c:v>Oslo Handelsstandsforening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Sklaspørsmål!$B$12:$B$14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Sklaspørsmål!$G$12:$G$14</c:f>
              <c:numCache>
                <c:formatCode>#,##0.0</c:formatCode>
                <c:ptCount val="3"/>
                <c:pt idx="0">
                  <c:v>3.9580419580419561</c:v>
                </c:pt>
                <c:pt idx="1">
                  <c:v>2.78169014084507</c:v>
                </c:pt>
                <c:pt idx="2">
                  <c:v>2.5602836879432611</c:v>
                </c:pt>
              </c:numCache>
            </c:numRef>
          </c:val>
        </c:ser>
        <c:ser>
          <c:idx val="5"/>
          <c:order val="5"/>
          <c:tx>
            <c:strRef>
              <c:f>Sklaspørsmål!$H$9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Sklaspørsmål!$B$12:$B$14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Sklaspørsmål!$H$12:$H$14</c:f>
              <c:numCache>
                <c:formatCode>#,##0.0</c:formatCode>
                <c:ptCount val="3"/>
                <c:pt idx="0">
                  <c:v>3.7905405405405399</c:v>
                </c:pt>
                <c:pt idx="1">
                  <c:v>2.6082949308755738</c:v>
                </c:pt>
                <c:pt idx="2">
                  <c:v>2.7034482758620708</c:v>
                </c:pt>
              </c:numCache>
            </c:numRef>
          </c:val>
        </c:ser>
        <c:ser>
          <c:idx val="6"/>
          <c:order val="6"/>
          <c:tx>
            <c:strRef>
              <c:f>Sklaspørsmål!$I$9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Sklaspørsmål!$B$12:$B$14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Sklaspørsmål!$I$12:$I$14</c:f>
              <c:numCache>
                <c:formatCode>#,##0.0</c:formatCode>
                <c:ptCount val="3"/>
                <c:pt idx="0">
                  <c:v>3.6875000000000009</c:v>
                </c:pt>
                <c:pt idx="1">
                  <c:v>2.222222222222221</c:v>
                </c:pt>
                <c:pt idx="2">
                  <c:v>2.347826086956522</c:v>
                </c:pt>
              </c:numCache>
            </c:numRef>
          </c:val>
        </c:ser>
        <c:ser>
          <c:idx val="7"/>
          <c:order val="7"/>
          <c:tx>
            <c:strRef>
              <c:f>Sklaspørsmål!$J$9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Sklaspørsmål!$B$12:$B$14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Sklaspørsmål!$J$12:$J$14</c:f>
              <c:numCache>
                <c:formatCode>#,##0.0</c:formatCode>
                <c:ptCount val="3"/>
                <c:pt idx="0">
                  <c:v>3.8802660753880249</c:v>
                </c:pt>
                <c:pt idx="1">
                  <c:v>2.4250559284116311</c:v>
                </c:pt>
                <c:pt idx="2">
                  <c:v>2.5224215246636761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7605120"/>
        <c:axId val="137606656"/>
      </c:barChart>
      <c:catAx>
        <c:axId val="1376051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606656"/>
        <c:crosses val="autoZero"/>
        <c:auto val="1"/>
        <c:lblAlgn val="ctr"/>
        <c:lblOffset val="100"/>
        <c:noMultiLvlLbl val="0"/>
      </c:catAx>
      <c:valAx>
        <c:axId val="137606656"/>
        <c:scaling>
          <c:orientation val="minMax"/>
          <c:max val="6"/>
          <c:min val="1"/>
        </c:scaling>
        <c:delete val="0"/>
        <c:axPos val="b"/>
        <c:majorGridlines/>
        <c:numFmt formatCode="#,##0" sourceLinked="0"/>
        <c:majorTickMark val="out"/>
        <c:minorTickMark val="none"/>
        <c:tickLblPos val="nextTo"/>
        <c:crossAx val="137605120"/>
        <c:crosses val="max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78949243894181698"/>
          <c:y val="0.16807869604317699"/>
          <c:w val="0.210507561058183"/>
          <c:h val="0.7541002080337190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Kategorispørsmål!$A$54</c:f>
          <c:strCache>
            <c:ptCount val="1"/>
            <c:pt idx="0">
              <c:v>Hva er din oppfatning av kommunestrukturen i Norge?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4485405722525899"/>
          <c:y val="9.7774617425868807E-2"/>
          <c:w val="0.52680835034509599"/>
          <c:h val="0.718733491706331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Kategorispørsmål!$C$2</c:f>
              <c:strCache>
                <c:ptCount val="1"/>
                <c:pt idx="0">
                  <c:v>Totalt (n=2093)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Kategorispørsmål!$B$54:$B$57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Kategorispørsmål!$C$54:$C$57</c:f>
              <c:numCache>
                <c:formatCode>###0%</c:formatCode>
                <c:ptCount val="4"/>
                <c:pt idx="0">
                  <c:v>0.30894686174143299</c:v>
                </c:pt>
                <c:pt idx="1">
                  <c:v>0.62059221175377699</c:v>
                </c:pt>
                <c:pt idx="2">
                  <c:v>6.7809176040758104E-2</c:v>
                </c:pt>
                <c:pt idx="3" formatCode="0%">
                  <c:v>2.6517504640273201E-3</c:v>
                </c:pt>
              </c:numCache>
            </c:numRef>
          </c:val>
        </c:ser>
        <c:ser>
          <c:idx val="1"/>
          <c:order val="1"/>
          <c:tx>
            <c:strRef>
              <c:f>Kategorispørsmål!$D$2</c:f>
              <c:strCache>
                <c:ptCount val="1"/>
                <c:pt idx="0">
                  <c:v>Bergen (n=669)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Kategorispørsmål!$B$54:$B$57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Kategorispørsmål!$D$54:$D$57</c:f>
              <c:numCache>
                <c:formatCode>###0%</c:formatCode>
                <c:ptCount val="4"/>
                <c:pt idx="0">
                  <c:v>0.34190620272314698</c:v>
                </c:pt>
                <c:pt idx="1">
                  <c:v>0.59757942511346396</c:v>
                </c:pt>
                <c:pt idx="2">
                  <c:v>5.7488653555219399E-2</c:v>
                </c:pt>
                <c:pt idx="3" formatCode="####%">
                  <c:v>3.0257186081694399E-3</c:v>
                </c:pt>
              </c:numCache>
            </c:numRef>
          </c:val>
        </c:ser>
        <c:ser>
          <c:idx val="2"/>
          <c:order val="2"/>
          <c:tx>
            <c:strRef>
              <c:f>Kategorispørsmål!$E$2</c:f>
              <c:strCache>
                <c:ptCount val="1"/>
                <c:pt idx="0">
                  <c:v>Kristiansand (n=192)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Kategorispørsmål!$B$54:$B$57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Kategorispørsmål!$E$54:$E$57</c:f>
              <c:numCache>
                <c:formatCode>###0%</c:formatCode>
                <c:ptCount val="4"/>
                <c:pt idx="0">
                  <c:v>0.30729166666666702</c:v>
                </c:pt>
                <c:pt idx="1">
                  <c:v>0.65625</c:v>
                </c:pt>
                <c:pt idx="2">
                  <c:v>3.6458333333333301E-2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Kategorispørsmål!$F$2</c:f>
              <c:strCache>
                <c:ptCount val="1"/>
                <c:pt idx="0">
                  <c:v>Oslo Handelskammer (n=79)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Kategorispørsmål!$B$54:$B$57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Kategorispørsmål!$F$54:$F$57</c:f>
              <c:numCache>
                <c:formatCode>###0%</c:formatCode>
                <c:ptCount val="4"/>
                <c:pt idx="0">
                  <c:v>0.207792207792208</c:v>
                </c:pt>
                <c:pt idx="1">
                  <c:v>0.70129870129870098</c:v>
                </c:pt>
                <c:pt idx="2">
                  <c:v>9.0909090909090898E-2</c:v>
                </c:pt>
                <c:pt idx="3">
                  <c:v>0</c:v>
                </c:pt>
              </c:numCache>
            </c:numRef>
          </c:val>
        </c:ser>
        <c:ser>
          <c:idx val="4"/>
          <c:order val="4"/>
          <c:tx>
            <c:strRef>
              <c:f>Kategorispørsmål!$G$2</c:f>
              <c:strCache>
                <c:ptCount val="1"/>
                <c:pt idx="0">
                  <c:v>Oslo Handelsstands-forening (n=158)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Kategorispørsmål!$B$54:$B$57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Kategorispørsmål!$G$54:$G$57</c:f>
              <c:numCache>
                <c:formatCode>###0%</c:formatCode>
                <c:ptCount val="4"/>
                <c:pt idx="0">
                  <c:v>0.35135135135135098</c:v>
                </c:pt>
                <c:pt idx="1">
                  <c:v>0.445945945945946</c:v>
                </c:pt>
                <c:pt idx="2">
                  <c:v>0.18243243243243201</c:v>
                </c:pt>
                <c:pt idx="3">
                  <c:v>2.0270270270270299E-2</c:v>
                </c:pt>
              </c:numCache>
            </c:numRef>
          </c:val>
        </c:ser>
        <c:ser>
          <c:idx val="5"/>
          <c:order val="5"/>
          <c:tx>
            <c:strRef>
              <c:f>Kategorispørsmål!$H$2</c:f>
              <c:strCache>
                <c:ptCount val="1"/>
                <c:pt idx="0">
                  <c:v>Stavanger (n=464)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Kategorispørsmål!$B$54:$B$57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Kategorispørsmål!$H$54:$H$57</c:f>
              <c:numCache>
                <c:formatCode>###0%</c:formatCode>
                <c:ptCount val="4"/>
                <c:pt idx="0">
                  <c:v>0.29934924078091102</c:v>
                </c:pt>
                <c:pt idx="1">
                  <c:v>0.65075921908893697</c:v>
                </c:pt>
                <c:pt idx="2">
                  <c:v>4.9891540130151901E-2</c:v>
                </c:pt>
                <c:pt idx="3">
                  <c:v>0</c:v>
                </c:pt>
              </c:numCache>
            </c:numRef>
          </c:val>
        </c:ser>
        <c:ser>
          <c:idx val="6"/>
          <c:order val="6"/>
          <c:tx>
            <c:strRef>
              <c:f>Kategorispørsmål!$I$2</c:f>
              <c:strCache>
                <c:ptCount val="1"/>
                <c:pt idx="0">
                  <c:v>Tromsø (n=51)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Kategorispørsmål!$B$54:$B$57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Kategorispørsmål!$I$54:$I$57</c:f>
              <c:numCache>
                <c:formatCode>###0%</c:formatCode>
                <c:ptCount val="4"/>
                <c:pt idx="0">
                  <c:v>0.24</c:v>
                </c:pt>
                <c:pt idx="1">
                  <c:v>0.68</c:v>
                </c:pt>
                <c:pt idx="2">
                  <c:v>0.08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Kategorispørsmål!$J$2</c:f>
              <c:strCache>
                <c:ptCount val="1"/>
                <c:pt idx="0">
                  <c:v>Trondheim (n=480)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Kategorispørsmål!$B$54:$B$57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Kategorispørsmål!$J$54:$J$57</c:f>
              <c:numCache>
                <c:formatCode>###0%</c:formatCode>
                <c:ptCount val="4"/>
                <c:pt idx="0">
                  <c:v>0.36210526315789499</c:v>
                </c:pt>
                <c:pt idx="1">
                  <c:v>0.60210526315789503</c:v>
                </c:pt>
                <c:pt idx="2">
                  <c:v>3.5789473684210503E-2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7346432"/>
        <c:axId val="137372800"/>
      </c:barChart>
      <c:catAx>
        <c:axId val="13734643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372800"/>
        <c:crosses val="autoZero"/>
        <c:auto val="1"/>
        <c:lblAlgn val="ctr"/>
        <c:lblOffset val="100"/>
        <c:noMultiLvlLbl val="0"/>
      </c:catAx>
      <c:valAx>
        <c:axId val="137372800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734643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0477034120734903"/>
          <c:y val="4.6211042887424399E-2"/>
          <c:w val="0.195229658792651"/>
          <c:h val="0.76937354825315996"/>
        </c:manualLayout>
      </c:layout>
      <c:overlay val="0"/>
      <c:txPr>
        <a:bodyPr/>
        <a:lstStyle/>
        <a:p>
          <a:pPr>
            <a:defRPr sz="105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Kategorispørsmål!$A$59</c:f>
          <c:strCache>
            <c:ptCount val="1"/>
            <c:pt idx="0">
              <c:v>Hvor mange kommuner bør dagens 429 reduseres til?</c:v>
            </c:pt>
          </c:strCache>
        </c:strRef>
      </c:tx>
      <c:overlay val="0"/>
      <c:txPr>
        <a:bodyPr/>
        <a:lstStyle/>
        <a:p>
          <a:pPr>
            <a:defRPr sz="1050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4485405722525899"/>
          <c:y val="9.7774617425868807E-2"/>
          <c:w val="0.49748736827885698"/>
          <c:h val="0.718733491706331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Kategorispørsmål!$C$58</c:f>
              <c:strCache>
                <c:ptCount val="1"/>
                <c:pt idx="0">
                  <c:v>Totalt (n=1936)</c:v>
                </c:pt>
              </c:strCache>
            </c:strRef>
          </c:tx>
          <c:spPr>
            <a:solidFill>
              <a:srgbClr val="0070B9"/>
            </a:solidFill>
          </c:spPr>
          <c:invertIfNegative val="0"/>
          <c:cat>
            <c:strRef>
              <c:f>Kategorispørsmål!$B$59:$B$64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Kategorispørsmål!$C$59:$C$64</c:f>
              <c:numCache>
                <c:formatCode>###0%</c:formatCode>
                <c:ptCount val="6"/>
                <c:pt idx="0">
                  <c:v>2.6924117931978301E-2</c:v>
                </c:pt>
                <c:pt idx="1">
                  <c:v>0.22612175434463699</c:v>
                </c:pt>
                <c:pt idx="2">
                  <c:v>0.33607418798435101</c:v>
                </c:pt>
                <c:pt idx="3">
                  <c:v>0.19813819060014001</c:v>
                </c:pt>
                <c:pt idx="4">
                  <c:v>0.17877337110816499</c:v>
                </c:pt>
                <c:pt idx="5">
                  <c:v>3.3968378030709102E-2</c:v>
                </c:pt>
              </c:numCache>
            </c:numRef>
          </c:val>
        </c:ser>
        <c:ser>
          <c:idx val="1"/>
          <c:order val="1"/>
          <c:tx>
            <c:strRef>
              <c:f>Kategorispørsmål!$D$58</c:f>
              <c:strCache>
                <c:ptCount val="1"/>
                <c:pt idx="0">
                  <c:v>Bergen (n=621)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Kategorispørsmål!$B$59:$B$64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Kategorispørsmål!$D$59:$D$64</c:f>
              <c:numCache>
                <c:formatCode>###0%</c:formatCode>
                <c:ptCount val="6"/>
                <c:pt idx="0">
                  <c:v>1.8151815181518201E-2</c:v>
                </c:pt>
                <c:pt idx="1">
                  <c:v>0.22112211221122099</c:v>
                </c:pt>
                <c:pt idx="2">
                  <c:v>0.33003300330032997</c:v>
                </c:pt>
                <c:pt idx="3">
                  <c:v>0.211221122112211</c:v>
                </c:pt>
                <c:pt idx="4">
                  <c:v>0.171617161716172</c:v>
                </c:pt>
                <c:pt idx="5">
                  <c:v>4.78547854785479E-2</c:v>
                </c:pt>
              </c:numCache>
            </c:numRef>
          </c:val>
        </c:ser>
        <c:ser>
          <c:idx val="2"/>
          <c:order val="2"/>
          <c:tx>
            <c:strRef>
              <c:f>Kategorispørsmål!$E$58</c:f>
              <c:strCache>
                <c:ptCount val="1"/>
                <c:pt idx="0">
                  <c:v>Kristiansand (n=185)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</c:spPr>
          <c:invertIfNegative val="0"/>
          <c:cat>
            <c:strRef>
              <c:f>Kategorispørsmål!$B$59:$B$64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Kategorispørsmål!$E$59:$E$64</c:f>
              <c:numCache>
                <c:formatCode>###0%</c:formatCode>
                <c:ptCount val="6"/>
                <c:pt idx="0">
                  <c:v>3.7837837837837798E-2</c:v>
                </c:pt>
                <c:pt idx="1">
                  <c:v>0.22162162162162199</c:v>
                </c:pt>
                <c:pt idx="2">
                  <c:v>0.356756756756757</c:v>
                </c:pt>
                <c:pt idx="3">
                  <c:v>0.17297297297297301</c:v>
                </c:pt>
                <c:pt idx="4">
                  <c:v>0.178378378378378</c:v>
                </c:pt>
                <c:pt idx="5">
                  <c:v>3.24324324324324E-2</c:v>
                </c:pt>
              </c:numCache>
            </c:numRef>
          </c:val>
        </c:ser>
        <c:ser>
          <c:idx val="3"/>
          <c:order val="3"/>
          <c:tx>
            <c:strRef>
              <c:f>Kategorispørsmål!$F$58</c:f>
              <c:strCache>
                <c:ptCount val="1"/>
                <c:pt idx="0">
                  <c:v>Oslo Handelskammer (n=70)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cat>
            <c:strRef>
              <c:f>Kategorispørsmål!$B$59:$B$64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Kategorispørsmål!$F$59:$F$64</c:f>
              <c:numCache>
                <c:formatCode>###0%</c:formatCode>
                <c:ptCount val="6"/>
                <c:pt idx="0">
                  <c:v>0</c:v>
                </c:pt>
                <c:pt idx="1">
                  <c:v>0.191176470588235</c:v>
                </c:pt>
                <c:pt idx="2">
                  <c:v>0.42647058823529399</c:v>
                </c:pt>
                <c:pt idx="3">
                  <c:v>0.17647058823529399</c:v>
                </c:pt>
                <c:pt idx="4">
                  <c:v>0.17647058823529399</c:v>
                </c:pt>
                <c:pt idx="5">
                  <c:v>2.94117647058823E-2</c:v>
                </c:pt>
              </c:numCache>
            </c:numRef>
          </c:val>
        </c:ser>
        <c:ser>
          <c:idx val="4"/>
          <c:order val="4"/>
          <c:tx>
            <c:strRef>
              <c:f>Kategorispørsmål!$G$58</c:f>
              <c:strCache>
                <c:ptCount val="1"/>
                <c:pt idx="0">
                  <c:v>Oslo Handelsstands-forening (n=118)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Kategorispørsmål!$B$59:$B$64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Kategorispørsmål!$G$59:$G$64</c:f>
              <c:numCache>
                <c:formatCode>###0%</c:formatCode>
                <c:ptCount val="6"/>
                <c:pt idx="0">
                  <c:v>3.4188034188034198E-2</c:v>
                </c:pt>
                <c:pt idx="1">
                  <c:v>0.26495726495726502</c:v>
                </c:pt>
                <c:pt idx="2">
                  <c:v>0.35042735042735002</c:v>
                </c:pt>
                <c:pt idx="3">
                  <c:v>0.16239316239316201</c:v>
                </c:pt>
                <c:pt idx="4">
                  <c:v>0.145299145299145</c:v>
                </c:pt>
                <c:pt idx="5">
                  <c:v>4.2735042735042701E-2</c:v>
                </c:pt>
              </c:numCache>
            </c:numRef>
          </c:val>
        </c:ser>
        <c:ser>
          <c:idx val="5"/>
          <c:order val="5"/>
          <c:tx>
            <c:strRef>
              <c:f>Kategorispørsmål!$H$58</c:f>
              <c:strCache>
                <c:ptCount val="1"/>
                <c:pt idx="0">
                  <c:v>Stavanger (n=438)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Kategorispørsmål!$B$59:$B$64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Kategorispørsmål!$H$59:$H$64</c:f>
              <c:numCache>
                <c:formatCode>###0%</c:formatCode>
                <c:ptCount val="6"/>
                <c:pt idx="0">
                  <c:v>2.07373271889401E-2</c:v>
                </c:pt>
                <c:pt idx="1">
                  <c:v>0.17741935483870999</c:v>
                </c:pt>
                <c:pt idx="2">
                  <c:v>0.35483870967741898</c:v>
                </c:pt>
                <c:pt idx="3">
                  <c:v>0.205069124423963</c:v>
                </c:pt>
                <c:pt idx="4">
                  <c:v>0.211981566820277</c:v>
                </c:pt>
                <c:pt idx="5">
                  <c:v>2.9953917050691201E-2</c:v>
                </c:pt>
              </c:numCache>
            </c:numRef>
          </c:val>
        </c:ser>
        <c:ser>
          <c:idx val="6"/>
          <c:order val="6"/>
          <c:tx>
            <c:strRef>
              <c:f>Kategorispørsmål!$I$58</c:f>
              <c:strCache>
                <c:ptCount val="1"/>
                <c:pt idx="0">
                  <c:v>Tromsø (n=46)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Kategorispørsmål!$B$59:$B$64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Kategorispørsmål!$I$59:$I$64</c:f>
              <c:numCache>
                <c:formatCode>###0%</c:formatCode>
                <c:ptCount val="6"/>
                <c:pt idx="0">
                  <c:v>4.5454545454545497E-2</c:v>
                </c:pt>
                <c:pt idx="1">
                  <c:v>0.29545454545454503</c:v>
                </c:pt>
                <c:pt idx="2">
                  <c:v>0.25</c:v>
                </c:pt>
                <c:pt idx="3">
                  <c:v>0.204545454545455</c:v>
                </c:pt>
                <c:pt idx="4">
                  <c:v>0.18181818181818199</c:v>
                </c:pt>
                <c:pt idx="5">
                  <c:v>2.27272727272727E-2</c:v>
                </c:pt>
              </c:numCache>
            </c:numRef>
          </c:val>
        </c:ser>
        <c:ser>
          <c:idx val="7"/>
          <c:order val="7"/>
          <c:tx>
            <c:strRef>
              <c:f>Kategorispørsmål!$J$58</c:f>
              <c:strCache>
                <c:ptCount val="1"/>
                <c:pt idx="0">
                  <c:v>Trondheim (n=458)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Kategorispørsmål!$B$59:$B$64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Kategorispørsmål!$J$59:$J$64</c:f>
              <c:numCache>
                <c:formatCode>###0%</c:formatCode>
                <c:ptCount val="6"/>
                <c:pt idx="0">
                  <c:v>1.7738359201773801E-2</c:v>
                </c:pt>
                <c:pt idx="1">
                  <c:v>0.21064301552106399</c:v>
                </c:pt>
                <c:pt idx="2">
                  <c:v>0.34589800443459001</c:v>
                </c:pt>
                <c:pt idx="3">
                  <c:v>0.223946784922395</c:v>
                </c:pt>
                <c:pt idx="4">
                  <c:v>0.168514412416851</c:v>
                </c:pt>
                <c:pt idx="5">
                  <c:v>3.3259423503325898E-2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7436160"/>
        <c:axId val="137454336"/>
      </c:barChart>
      <c:catAx>
        <c:axId val="1374361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454336"/>
        <c:crosses val="autoZero"/>
        <c:auto val="1"/>
        <c:lblAlgn val="ctr"/>
        <c:lblOffset val="100"/>
        <c:noMultiLvlLbl val="0"/>
      </c:catAx>
      <c:valAx>
        <c:axId val="137454336"/>
        <c:scaling>
          <c:orientation val="minMax"/>
        </c:scaling>
        <c:delete val="0"/>
        <c:axPos val="b"/>
        <c:majorGridlines/>
        <c:numFmt formatCode="###0%" sourceLinked="1"/>
        <c:majorTickMark val="out"/>
        <c:minorTickMark val="none"/>
        <c:tickLblPos val="nextTo"/>
        <c:crossAx val="137436160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1402960046660799"/>
          <c:y val="4.6211042887424399E-2"/>
          <c:w val="0.18597039953339201"/>
          <c:h val="0.76937354825315996"/>
        </c:manualLayout>
      </c:layout>
      <c:overlay val="0"/>
      <c:txPr>
        <a:bodyPr/>
        <a:lstStyle/>
        <a:p>
          <a:pPr>
            <a:defRPr sz="1100" b="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6E50A9-CEDA-48CF-A3CB-C0A15C9CBE5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6C27F64-255E-40F1-ADDC-129E9AF23D80}">
      <dgm:prSet phldrT="[Tekst]"/>
      <dgm:spPr/>
      <dgm:t>
        <a:bodyPr/>
        <a:lstStyle/>
        <a:p>
          <a:r>
            <a:rPr lang="nb-NO" dirty="0" smtClean="0"/>
            <a:t>Feltperiode</a:t>
          </a:r>
          <a:endParaRPr lang="nb-NO" dirty="0"/>
        </a:p>
      </dgm:t>
    </dgm:pt>
    <dgm:pt modelId="{2CC6637B-B622-4E66-BD59-A62DCADD619A}" type="parTrans" cxnId="{B3C5E496-5AB4-4F11-A8A8-9D1102CE7E60}">
      <dgm:prSet/>
      <dgm:spPr/>
      <dgm:t>
        <a:bodyPr/>
        <a:lstStyle/>
        <a:p>
          <a:endParaRPr lang="nb-NO"/>
        </a:p>
      </dgm:t>
    </dgm:pt>
    <dgm:pt modelId="{4C8B3316-08A1-4159-98D6-5F54062FF80A}" type="sibTrans" cxnId="{B3C5E496-5AB4-4F11-A8A8-9D1102CE7E60}">
      <dgm:prSet/>
      <dgm:spPr/>
      <dgm:t>
        <a:bodyPr/>
        <a:lstStyle/>
        <a:p>
          <a:endParaRPr lang="nb-NO"/>
        </a:p>
      </dgm:t>
    </dgm:pt>
    <dgm:pt modelId="{36E31964-649C-4632-AF68-7046FC60E5BF}">
      <dgm:prSet phldrT="[Tekst]"/>
      <dgm:spPr/>
      <dgm:t>
        <a:bodyPr/>
        <a:lstStyle/>
        <a:p>
          <a:r>
            <a:rPr lang="nb-NO" dirty="0" smtClean="0"/>
            <a:t>14. – 27. november 2012</a:t>
          </a:r>
          <a:endParaRPr lang="nb-NO" dirty="0"/>
        </a:p>
      </dgm:t>
    </dgm:pt>
    <dgm:pt modelId="{71DAA446-2ABD-4A8E-A684-43D18D1574AB}" type="parTrans" cxnId="{E5D04315-ADF9-4317-BB54-152C4C101A03}">
      <dgm:prSet/>
      <dgm:spPr/>
      <dgm:t>
        <a:bodyPr/>
        <a:lstStyle/>
        <a:p>
          <a:endParaRPr lang="nb-NO"/>
        </a:p>
      </dgm:t>
    </dgm:pt>
    <dgm:pt modelId="{A81679DB-79C7-4A1D-A34A-6FB64619F21C}" type="sibTrans" cxnId="{E5D04315-ADF9-4317-BB54-152C4C101A03}">
      <dgm:prSet/>
      <dgm:spPr/>
      <dgm:t>
        <a:bodyPr/>
        <a:lstStyle/>
        <a:p>
          <a:endParaRPr lang="nb-NO"/>
        </a:p>
      </dgm:t>
    </dgm:pt>
    <dgm:pt modelId="{42B4167A-BA51-45D1-A519-3CFA8E862F33}">
      <dgm:prSet phldrT="[Tekst]"/>
      <dgm:spPr/>
      <dgm:t>
        <a:bodyPr/>
        <a:lstStyle/>
        <a:p>
          <a:r>
            <a:rPr lang="nb-NO" dirty="0" smtClean="0"/>
            <a:t>Utvalg</a:t>
          </a:r>
        </a:p>
      </dgm:t>
    </dgm:pt>
    <dgm:pt modelId="{95FDC62A-5E3A-4422-AC47-61482EF1605A}" type="parTrans" cxnId="{D1C21E1B-B706-4A63-90C2-18FAC75C935C}">
      <dgm:prSet/>
      <dgm:spPr/>
      <dgm:t>
        <a:bodyPr/>
        <a:lstStyle/>
        <a:p>
          <a:endParaRPr lang="nb-NO"/>
        </a:p>
      </dgm:t>
    </dgm:pt>
    <dgm:pt modelId="{2D37FD70-1AD4-40C4-9F46-1B395F0E776D}" type="sibTrans" cxnId="{D1C21E1B-B706-4A63-90C2-18FAC75C935C}">
      <dgm:prSet/>
      <dgm:spPr/>
      <dgm:t>
        <a:bodyPr/>
        <a:lstStyle/>
        <a:p>
          <a:endParaRPr lang="nb-NO"/>
        </a:p>
      </dgm:t>
    </dgm:pt>
    <dgm:pt modelId="{ED0C38F0-A93A-40AF-9F9E-4592A2B7BD3D}">
      <dgm:prSet phldrT="[Tekst]"/>
      <dgm:spPr/>
      <dgm:t>
        <a:bodyPr/>
        <a:lstStyle/>
        <a:p>
          <a:r>
            <a:rPr lang="nb-NO" dirty="0" smtClean="0"/>
            <a:t>Medlemmer i næringsrådene</a:t>
          </a:r>
          <a:endParaRPr lang="nb-NO" dirty="0"/>
        </a:p>
      </dgm:t>
    </dgm:pt>
    <dgm:pt modelId="{CC2F7920-66D0-408D-8E60-A5B57619771A}" type="parTrans" cxnId="{9503BD94-CD63-4DB6-8097-7CBBAA53C97F}">
      <dgm:prSet/>
      <dgm:spPr/>
      <dgm:t>
        <a:bodyPr/>
        <a:lstStyle/>
        <a:p>
          <a:endParaRPr lang="nb-NO"/>
        </a:p>
      </dgm:t>
    </dgm:pt>
    <dgm:pt modelId="{83A87B1A-8CB9-482B-BF61-1AF0E4C8CB98}" type="sibTrans" cxnId="{9503BD94-CD63-4DB6-8097-7CBBAA53C97F}">
      <dgm:prSet/>
      <dgm:spPr/>
      <dgm:t>
        <a:bodyPr/>
        <a:lstStyle/>
        <a:p>
          <a:endParaRPr lang="nb-NO"/>
        </a:p>
      </dgm:t>
    </dgm:pt>
    <dgm:pt modelId="{7AAE0340-8A45-4C52-8953-8646A48D574C}">
      <dgm:prSet phldrT="[Tekst]"/>
      <dgm:spPr/>
      <dgm:t>
        <a:bodyPr/>
        <a:lstStyle/>
        <a:p>
          <a:r>
            <a:rPr lang="nb-NO" dirty="0" smtClean="0"/>
            <a:t>Veiemetode</a:t>
          </a:r>
          <a:endParaRPr lang="nb-NO" dirty="0"/>
        </a:p>
      </dgm:t>
    </dgm:pt>
    <dgm:pt modelId="{C4597CB9-761A-4882-94AC-D50B2988B331}" type="parTrans" cxnId="{F998FB3F-D0CB-475D-98B3-98434CEE476D}">
      <dgm:prSet/>
      <dgm:spPr/>
      <dgm:t>
        <a:bodyPr/>
        <a:lstStyle/>
        <a:p>
          <a:endParaRPr lang="nb-NO"/>
        </a:p>
      </dgm:t>
    </dgm:pt>
    <dgm:pt modelId="{D8F28606-EFA4-4DC4-B0C5-0B3E27EFA2AE}" type="sibTrans" cxnId="{F998FB3F-D0CB-475D-98B3-98434CEE476D}">
      <dgm:prSet/>
      <dgm:spPr/>
      <dgm:t>
        <a:bodyPr/>
        <a:lstStyle/>
        <a:p>
          <a:endParaRPr lang="nb-NO"/>
        </a:p>
      </dgm:t>
    </dgm:pt>
    <dgm:pt modelId="{8DF6BE56-47CC-41F6-B29D-618F89DB84AA}">
      <dgm:prSet phldrT="[Tekst]"/>
      <dgm:spPr/>
      <dgm:t>
        <a:bodyPr/>
        <a:lstStyle/>
        <a:p>
          <a:r>
            <a:rPr lang="nb-NO" dirty="0" smtClean="0"/>
            <a:t>E-postundersøkelse</a:t>
          </a:r>
          <a:endParaRPr lang="nb-NO" dirty="0"/>
        </a:p>
      </dgm:t>
    </dgm:pt>
    <dgm:pt modelId="{EC5A2B4C-C07E-4DC3-9F27-3EBA39D913CA}" type="parTrans" cxnId="{447D8524-298C-403E-A570-E0A2D9104AE7}">
      <dgm:prSet/>
      <dgm:spPr/>
      <dgm:t>
        <a:bodyPr/>
        <a:lstStyle/>
        <a:p>
          <a:endParaRPr lang="nb-NO"/>
        </a:p>
      </dgm:t>
    </dgm:pt>
    <dgm:pt modelId="{7B6C8658-1AFD-4942-95DC-AA84B026C8BF}" type="sibTrans" cxnId="{447D8524-298C-403E-A570-E0A2D9104AE7}">
      <dgm:prSet/>
      <dgm:spPr/>
      <dgm:t>
        <a:bodyPr/>
        <a:lstStyle/>
        <a:p>
          <a:endParaRPr lang="nb-NO"/>
        </a:p>
      </dgm:t>
    </dgm:pt>
    <dgm:pt modelId="{457A44C4-B73C-413B-9155-2D5D0085A207}">
      <dgm:prSet phldrT="[Tekst]"/>
      <dgm:spPr/>
      <dgm:t>
        <a:bodyPr/>
        <a:lstStyle/>
        <a:p>
          <a:r>
            <a:rPr lang="nb-NO" dirty="0" smtClean="0"/>
            <a:t>Kontakt – Bergen Næringsråd</a:t>
          </a:r>
          <a:endParaRPr lang="nb-NO" dirty="0"/>
        </a:p>
      </dgm:t>
    </dgm:pt>
    <dgm:pt modelId="{F53CB13A-23E8-4F97-AB53-EBE000B454B5}" type="parTrans" cxnId="{126BC4E9-3DF1-4B11-B34E-27D1667F7CAE}">
      <dgm:prSet/>
      <dgm:spPr/>
      <dgm:t>
        <a:bodyPr/>
        <a:lstStyle/>
        <a:p>
          <a:endParaRPr lang="nb-NO"/>
        </a:p>
      </dgm:t>
    </dgm:pt>
    <dgm:pt modelId="{FC1297AD-369E-4DA2-A8A2-DF63E1233DD5}" type="sibTrans" cxnId="{126BC4E9-3DF1-4B11-B34E-27D1667F7CAE}">
      <dgm:prSet/>
      <dgm:spPr/>
      <dgm:t>
        <a:bodyPr/>
        <a:lstStyle/>
        <a:p>
          <a:endParaRPr lang="nb-NO"/>
        </a:p>
      </dgm:t>
    </dgm:pt>
    <dgm:pt modelId="{144BB045-3E60-4D00-A02B-EA274126E74A}">
      <dgm:prSet phldrT="[Tekst]"/>
      <dgm:spPr/>
      <dgm:t>
        <a:bodyPr/>
        <a:lstStyle/>
        <a:p>
          <a:r>
            <a:rPr lang="nb-NO" dirty="0" smtClean="0"/>
            <a:t>Kontakt – </a:t>
          </a:r>
          <a:r>
            <a:rPr lang="nb-NO" dirty="0" err="1" smtClean="0"/>
            <a:t>Advicia</a:t>
          </a:r>
          <a:endParaRPr lang="nb-NO" dirty="0"/>
        </a:p>
      </dgm:t>
    </dgm:pt>
    <dgm:pt modelId="{EBA66D77-19D6-43CC-932C-B6F58DE085E8}" type="parTrans" cxnId="{0D44AA3E-82BF-47BF-8133-ED3546D9C18E}">
      <dgm:prSet/>
      <dgm:spPr/>
      <dgm:t>
        <a:bodyPr/>
        <a:lstStyle/>
        <a:p>
          <a:endParaRPr lang="nb-NO"/>
        </a:p>
      </dgm:t>
    </dgm:pt>
    <dgm:pt modelId="{8201E066-1E99-4405-AFEF-7F91551B003A}" type="sibTrans" cxnId="{0D44AA3E-82BF-47BF-8133-ED3546D9C18E}">
      <dgm:prSet/>
      <dgm:spPr/>
      <dgm:t>
        <a:bodyPr/>
        <a:lstStyle/>
        <a:p>
          <a:endParaRPr lang="nb-NO"/>
        </a:p>
      </dgm:t>
    </dgm:pt>
    <dgm:pt modelId="{E92A6BBD-3EF3-4261-9036-6DABD48CB646}">
      <dgm:prSet phldrT="[Tekst]"/>
      <dgm:spPr/>
      <dgm:t>
        <a:bodyPr/>
        <a:lstStyle/>
        <a:p>
          <a:r>
            <a:rPr lang="nb-NO" dirty="0" smtClean="0"/>
            <a:t>Antall svar</a:t>
          </a:r>
          <a:endParaRPr lang="nb-NO" dirty="0"/>
        </a:p>
      </dgm:t>
    </dgm:pt>
    <dgm:pt modelId="{048AA61B-DFCD-4D41-B472-43D598D4DBCC}" type="parTrans" cxnId="{EA44D555-D346-433A-84E5-60272BA82089}">
      <dgm:prSet/>
      <dgm:spPr/>
      <dgm:t>
        <a:bodyPr/>
        <a:lstStyle/>
        <a:p>
          <a:endParaRPr lang="nb-NO"/>
        </a:p>
      </dgm:t>
    </dgm:pt>
    <dgm:pt modelId="{DF3765FA-D52F-4C4A-89F5-5F3E5101001A}" type="sibTrans" cxnId="{EA44D555-D346-433A-84E5-60272BA82089}">
      <dgm:prSet/>
      <dgm:spPr/>
      <dgm:t>
        <a:bodyPr/>
        <a:lstStyle/>
        <a:p>
          <a:endParaRPr lang="nb-NO"/>
        </a:p>
      </dgm:t>
    </dgm:pt>
    <dgm:pt modelId="{B879B8B7-B879-4600-AC83-AA8C1EF71C0A}">
      <dgm:prSet phldrT="[Tekst]"/>
      <dgm:spPr/>
      <dgm:t>
        <a:bodyPr/>
        <a:lstStyle/>
        <a:p>
          <a:r>
            <a:rPr lang="nb-NO" dirty="0" smtClean="0"/>
            <a:t>Metode</a:t>
          </a:r>
          <a:endParaRPr lang="nb-NO" dirty="0"/>
        </a:p>
      </dgm:t>
    </dgm:pt>
    <dgm:pt modelId="{BCE41C45-18A6-4388-AAC4-117D948FFB16}" type="parTrans" cxnId="{97A55606-BAA7-41FD-B63C-2044DC111F50}">
      <dgm:prSet/>
      <dgm:spPr/>
      <dgm:t>
        <a:bodyPr/>
        <a:lstStyle/>
        <a:p>
          <a:endParaRPr lang="nb-NO"/>
        </a:p>
      </dgm:t>
    </dgm:pt>
    <dgm:pt modelId="{308CCFE7-7896-48B6-AB93-877DE658B367}" type="sibTrans" cxnId="{97A55606-BAA7-41FD-B63C-2044DC111F50}">
      <dgm:prSet/>
      <dgm:spPr/>
      <dgm:t>
        <a:bodyPr/>
        <a:lstStyle/>
        <a:p>
          <a:endParaRPr lang="nb-NO"/>
        </a:p>
      </dgm:t>
    </dgm:pt>
    <dgm:pt modelId="{985C228A-B6A0-42B9-A865-A0DBB2FA4692}">
      <dgm:prSet phldrT="[Tekst]"/>
      <dgm:spPr/>
      <dgm:t>
        <a:bodyPr/>
        <a:lstStyle/>
        <a:p>
          <a:r>
            <a:rPr lang="nb-NO" dirty="0" smtClean="0"/>
            <a:t>Tallene er veid</a:t>
          </a:r>
          <a:endParaRPr lang="nb-NO" dirty="0"/>
        </a:p>
      </dgm:t>
    </dgm:pt>
    <dgm:pt modelId="{968ED115-BE14-4CD5-B005-DB574891A49C}" type="parTrans" cxnId="{14B4ABE0-85EB-4211-9DFC-0B3634E2E219}">
      <dgm:prSet/>
      <dgm:spPr/>
      <dgm:t>
        <a:bodyPr/>
        <a:lstStyle/>
        <a:p>
          <a:endParaRPr lang="nb-NO"/>
        </a:p>
      </dgm:t>
    </dgm:pt>
    <dgm:pt modelId="{340AB967-DD86-4A03-9376-10219D5E1972}" type="sibTrans" cxnId="{14B4ABE0-85EB-4211-9DFC-0B3634E2E219}">
      <dgm:prSet/>
      <dgm:spPr/>
      <dgm:t>
        <a:bodyPr/>
        <a:lstStyle/>
        <a:p>
          <a:endParaRPr lang="nb-NO"/>
        </a:p>
      </dgm:t>
    </dgm:pt>
    <dgm:pt modelId="{E3AC9FF0-D907-480A-9D53-C204084CDF56}">
      <dgm:prSet phldrT="[Tekst]"/>
      <dgm:spPr/>
      <dgm:t>
        <a:bodyPr/>
        <a:lstStyle/>
        <a:p>
          <a:r>
            <a:rPr lang="nb-NO" dirty="0" smtClean="0"/>
            <a:t>Martin </a:t>
          </a:r>
          <a:r>
            <a:rPr lang="nb-NO" dirty="0" err="1" smtClean="0"/>
            <a:t>Hirth</a:t>
          </a:r>
          <a:endParaRPr lang="nb-NO" dirty="0"/>
        </a:p>
      </dgm:t>
    </dgm:pt>
    <dgm:pt modelId="{8D5A1057-BB0E-4ACE-AFE9-E30968898323}" type="parTrans" cxnId="{77EEF218-1F35-433B-A397-8D57C2543FB1}">
      <dgm:prSet/>
      <dgm:spPr/>
      <dgm:t>
        <a:bodyPr/>
        <a:lstStyle/>
        <a:p>
          <a:endParaRPr lang="nb-NO"/>
        </a:p>
      </dgm:t>
    </dgm:pt>
    <dgm:pt modelId="{2866078E-6D0E-453D-86C6-C72858FD6686}" type="sibTrans" cxnId="{77EEF218-1F35-433B-A397-8D57C2543FB1}">
      <dgm:prSet/>
      <dgm:spPr/>
      <dgm:t>
        <a:bodyPr/>
        <a:lstStyle/>
        <a:p>
          <a:endParaRPr lang="nb-NO"/>
        </a:p>
      </dgm:t>
    </dgm:pt>
    <dgm:pt modelId="{79D5B93E-7DC8-4148-9287-7A589E5E8015}">
      <dgm:prSet phldrT="[Tekst]"/>
      <dgm:spPr/>
      <dgm:t>
        <a:bodyPr/>
        <a:lstStyle/>
        <a:p>
          <a:r>
            <a:rPr lang="nb-NO" dirty="0" smtClean="0"/>
            <a:t>Allan Andreassen	</a:t>
          </a:r>
          <a:endParaRPr lang="nb-NO" dirty="0"/>
        </a:p>
      </dgm:t>
    </dgm:pt>
    <dgm:pt modelId="{AD97060F-43E8-4F2F-A370-1DC8E7DD7FB7}" type="parTrans" cxnId="{037C0024-AF38-4742-8F37-C21E1545FAE6}">
      <dgm:prSet/>
      <dgm:spPr/>
      <dgm:t>
        <a:bodyPr/>
        <a:lstStyle/>
        <a:p>
          <a:endParaRPr lang="nb-NO"/>
        </a:p>
      </dgm:t>
    </dgm:pt>
    <dgm:pt modelId="{D694B31D-AD93-43BE-A53E-4CA1F10DFA8B}" type="sibTrans" cxnId="{037C0024-AF38-4742-8F37-C21E1545FAE6}">
      <dgm:prSet/>
      <dgm:spPr/>
      <dgm:t>
        <a:bodyPr/>
        <a:lstStyle/>
        <a:p>
          <a:endParaRPr lang="nb-NO"/>
        </a:p>
      </dgm:t>
    </dgm:pt>
    <dgm:pt modelId="{11E0CFAD-CC92-4DCC-B41F-0BF9A2AFEDC1}">
      <dgm:prSet phldrT="[Tekst]"/>
      <dgm:spPr/>
      <dgm:t>
        <a:bodyPr/>
        <a:lstStyle/>
        <a:p>
          <a:r>
            <a:rPr lang="nb-NO" dirty="0" smtClean="0"/>
            <a:t>2093</a:t>
          </a:r>
          <a:endParaRPr lang="nb-NO" dirty="0"/>
        </a:p>
      </dgm:t>
    </dgm:pt>
    <dgm:pt modelId="{F8D87E91-9639-4A21-9A70-5B9DFC6E30A8}" type="parTrans" cxnId="{45CA74B2-5CA9-4474-996D-4E49003443E7}">
      <dgm:prSet/>
      <dgm:spPr/>
      <dgm:t>
        <a:bodyPr/>
        <a:lstStyle/>
        <a:p>
          <a:endParaRPr lang="nb-NO"/>
        </a:p>
      </dgm:t>
    </dgm:pt>
    <dgm:pt modelId="{623FB994-B52A-456A-A13F-387E32331B56}" type="sibTrans" cxnId="{45CA74B2-5CA9-4474-996D-4E49003443E7}">
      <dgm:prSet/>
      <dgm:spPr/>
      <dgm:t>
        <a:bodyPr/>
        <a:lstStyle/>
        <a:p>
          <a:endParaRPr lang="nb-NO"/>
        </a:p>
      </dgm:t>
    </dgm:pt>
    <dgm:pt modelId="{1C57157A-A35B-4F2C-8751-79C2930713E0}" type="pres">
      <dgm:prSet presAssocID="{A06E50A9-CEDA-48CF-A3CB-C0A15C9CBE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9C17B99F-90DC-4FF5-B978-3F8AA361E8E9}" type="pres">
      <dgm:prSet presAssocID="{06C27F64-255E-40F1-ADDC-129E9AF23D80}" presName="linNode" presStyleCnt="0"/>
      <dgm:spPr/>
    </dgm:pt>
    <dgm:pt modelId="{37DCE11F-D855-4BC4-926D-2613C4B5046F}" type="pres">
      <dgm:prSet presAssocID="{06C27F64-255E-40F1-ADDC-129E9AF23D80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02DADCE-B4A4-4D5A-8DA6-0345189CC0C5}" type="pres">
      <dgm:prSet presAssocID="{06C27F64-255E-40F1-ADDC-129E9AF23D80}" presName="descendantText" presStyleLbl="align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2E9E9F9-44E9-4FCA-9BD1-DCC640A2E495}" type="pres">
      <dgm:prSet presAssocID="{4C8B3316-08A1-4159-98D6-5F54062FF80A}" presName="sp" presStyleCnt="0"/>
      <dgm:spPr/>
    </dgm:pt>
    <dgm:pt modelId="{B7423FA0-E506-4C63-967F-7FCA5CC8FE69}" type="pres">
      <dgm:prSet presAssocID="{42B4167A-BA51-45D1-A519-3CFA8E862F33}" presName="linNode" presStyleCnt="0"/>
      <dgm:spPr/>
    </dgm:pt>
    <dgm:pt modelId="{DDB776C7-AE74-4AAB-AAF2-16A35B3FDA3B}" type="pres">
      <dgm:prSet presAssocID="{42B4167A-BA51-45D1-A519-3CFA8E862F33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D2F12D6-186D-41C3-A1F2-2C2FD8A1DACB}" type="pres">
      <dgm:prSet presAssocID="{42B4167A-BA51-45D1-A519-3CFA8E862F33}" presName="descendantText" presStyleLbl="align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840EA21-1EF0-41ED-A07E-4B4DA9B02065}" type="pres">
      <dgm:prSet presAssocID="{2D37FD70-1AD4-40C4-9F46-1B395F0E776D}" presName="sp" presStyleCnt="0"/>
      <dgm:spPr/>
    </dgm:pt>
    <dgm:pt modelId="{8FB8E4EA-1685-482B-88F0-6B05D7E9C70D}" type="pres">
      <dgm:prSet presAssocID="{7AAE0340-8A45-4C52-8953-8646A48D574C}" presName="linNode" presStyleCnt="0"/>
      <dgm:spPr/>
    </dgm:pt>
    <dgm:pt modelId="{5B54C7D3-22A3-4055-8F79-706E42CF035C}" type="pres">
      <dgm:prSet presAssocID="{7AAE0340-8A45-4C52-8953-8646A48D574C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59BEC65-3AD5-486F-A0FB-BEF2E5130A44}" type="pres">
      <dgm:prSet presAssocID="{7AAE0340-8A45-4C52-8953-8646A48D574C}" presName="descendantText" presStyleLbl="align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5A7B112-E46C-4113-9AFB-18F1B328DBC5}" type="pres">
      <dgm:prSet presAssocID="{D8F28606-EFA4-4DC4-B0C5-0B3E27EFA2AE}" presName="sp" presStyleCnt="0"/>
      <dgm:spPr/>
    </dgm:pt>
    <dgm:pt modelId="{F189861A-E0F4-4888-B066-116E2728A91C}" type="pres">
      <dgm:prSet presAssocID="{457A44C4-B73C-413B-9155-2D5D0085A207}" presName="linNode" presStyleCnt="0"/>
      <dgm:spPr/>
    </dgm:pt>
    <dgm:pt modelId="{A576B5AE-3281-47B7-AF63-32B251FAEFCA}" type="pres">
      <dgm:prSet presAssocID="{457A44C4-B73C-413B-9155-2D5D0085A207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CD87374-2F68-44BA-B5C2-9B13D45EB560}" type="pres">
      <dgm:prSet presAssocID="{457A44C4-B73C-413B-9155-2D5D0085A207}" presName="descendantText" presStyleLbl="align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A5063D1-3521-45CC-A9CB-B6336F70AEBA}" type="pres">
      <dgm:prSet presAssocID="{FC1297AD-369E-4DA2-A8A2-DF63E1233DD5}" presName="sp" presStyleCnt="0"/>
      <dgm:spPr/>
    </dgm:pt>
    <dgm:pt modelId="{1FDD8E74-BFF4-44F8-91A5-6A40736CCB45}" type="pres">
      <dgm:prSet presAssocID="{144BB045-3E60-4D00-A02B-EA274126E74A}" presName="linNode" presStyleCnt="0"/>
      <dgm:spPr/>
    </dgm:pt>
    <dgm:pt modelId="{BE51C2F2-6B56-4869-80BE-B76543ABB646}" type="pres">
      <dgm:prSet presAssocID="{144BB045-3E60-4D00-A02B-EA274126E74A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1709772-1294-4A72-B637-C040C471FD8E}" type="pres">
      <dgm:prSet presAssocID="{144BB045-3E60-4D00-A02B-EA274126E74A}" presName="descendantText" presStyleLbl="align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B005F71-180C-4644-A98C-7D5402099E06}" type="pres">
      <dgm:prSet presAssocID="{8201E066-1E99-4405-AFEF-7F91551B003A}" presName="sp" presStyleCnt="0"/>
      <dgm:spPr/>
    </dgm:pt>
    <dgm:pt modelId="{F36B7580-9AA9-4F41-8798-17A1055534FB}" type="pres">
      <dgm:prSet presAssocID="{E92A6BBD-3EF3-4261-9036-6DABD48CB646}" presName="linNode" presStyleCnt="0"/>
      <dgm:spPr/>
    </dgm:pt>
    <dgm:pt modelId="{A2C200C3-514D-49F0-87FA-9EDAF54BB6B9}" type="pres">
      <dgm:prSet presAssocID="{E92A6BBD-3EF3-4261-9036-6DABD48CB646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AA25E1E-D319-4995-A380-282FBB9653A0}" type="pres">
      <dgm:prSet presAssocID="{E92A6BBD-3EF3-4261-9036-6DABD48CB646}" presName="descendantText" presStyleLbl="align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2F25F8F-6FC7-47BE-9343-F80DDB388602}" type="pres">
      <dgm:prSet presAssocID="{DF3765FA-D52F-4C4A-89F5-5F3E5101001A}" presName="sp" presStyleCnt="0"/>
      <dgm:spPr/>
    </dgm:pt>
    <dgm:pt modelId="{ECDD7F4C-8696-40B5-83A8-C90DEE64A552}" type="pres">
      <dgm:prSet presAssocID="{B879B8B7-B879-4600-AC83-AA8C1EF71C0A}" presName="linNode" presStyleCnt="0"/>
      <dgm:spPr/>
    </dgm:pt>
    <dgm:pt modelId="{F90531BA-96E6-434E-BE97-8AD4B2596E01}" type="pres">
      <dgm:prSet presAssocID="{B879B8B7-B879-4600-AC83-AA8C1EF71C0A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535E134-5820-49FE-81E6-F49887294116}" type="pres">
      <dgm:prSet presAssocID="{B879B8B7-B879-4600-AC83-AA8C1EF71C0A}" presName="descendantText" presStyleLbl="align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D7737DF-527D-492B-A7D6-CB63C57065AA}" type="presOf" srcId="{42B4167A-BA51-45D1-A519-3CFA8E862F33}" destId="{DDB776C7-AE74-4AAB-AAF2-16A35B3FDA3B}" srcOrd="0" destOrd="0" presId="urn:microsoft.com/office/officeart/2005/8/layout/vList5"/>
    <dgm:cxn modelId="{D910ACCF-CE2E-43ED-BB12-E2A409BF7CEC}" type="presOf" srcId="{7AAE0340-8A45-4C52-8953-8646A48D574C}" destId="{5B54C7D3-22A3-4055-8F79-706E42CF035C}" srcOrd="0" destOrd="0" presId="urn:microsoft.com/office/officeart/2005/8/layout/vList5"/>
    <dgm:cxn modelId="{E678DE75-E1DD-4604-A067-FC0BCC055254}" type="presOf" srcId="{B879B8B7-B879-4600-AC83-AA8C1EF71C0A}" destId="{F90531BA-96E6-434E-BE97-8AD4B2596E01}" srcOrd="0" destOrd="0" presId="urn:microsoft.com/office/officeart/2005/8/layout/vList5"/>
    <dgm:cxn modelId="{7B37C39A-B286-41BD-8184-B1AFF28928F1}" type="presOf" srcId="{A06E50A9-CEDA-48CF-A3CB-C0A15C9CBE56}" destId="{1C57157A-A35B-4F2C-8751-79C2930713E0}" srcOrd="0" destOrd="0" presId="urn:microsoft.com/office/officeart/2005/8/layout/vList5"/>
    <dgm:cxn modelId="{130D36A6-974D-4F62-B883-DCF57E4E080A}" type="presOf" srcId="{985C228A-B6A0-42B9-A865-A0DBB2FA4692}" destId="{059BEC65-3AD5-486F-A0FB-BEF2E5130A44}" srcOrd="0" destOrd="0" presId="urn:microsoft.com/office/officeart/2005/8/layout/vList5"/>
    <dgm:cxn modelId="{8F699A71-E15B-42D3-A8D2-C7AD338085F4}" type="presOf" srcId="{144BB045-3E60-4D00-A02B-EA274126E74A}" destId="{BE51C2F2-6B56-4869-80BE-B76543ABB646}" srcOrd="0" destOrd="0" presId="urn:microsoft.com/office/officeart/2005/8/layout/vList5"/>
    <dgm:cxn modelId="{77EEF218-1F35-433B-A397-8D57C2543FB1}" srcId="{457A44C4-B73C-413B-9155-2D5D0085A207}" destId="{E3AC9FF0-D907-480A-9D53-C204084CDF56}" srcOrd="0" destOrd="0" parTransId="{8D5A1057-BB0E-4ACE-AFE9-E30968898323}" sibTransId="{2866078E-6D0E-453D-86C6-C72858FD6686}"/>
    <dgm:cxn modelId="{01D8FEAC-A467-478E-A22A-46589A436363}" type="presOf" srcId="{8DF6BE56-47CC-41F6-B29D-618F89DB84AA}" destId="{7535E134-5820-49FE-81E6-F49887294116}" srcOrd="0" destOrd="0" presId="urn:microsoft.com/office/officeart/2005/8/layout/vList5"/>
    <dgm:cxn modelId="{037C0024-AF38-4742-8F37-C21E1545FAE6}" srcId="{144BB045-3E60-4D00-A02B-EA274126E74A}" destId="{79D5B93E-7DC8-4148-9287-7A589E5E8015}" srcOrd="0" destOrd="0" parTransId="{AD97060F-43E8-4F2F-A370-1DC8E7DD7FB7}" sibTransId="{D694B31D-AD93-43BE-A53E-4CA1F10DFA8B}"/>
    <dgm:cxn modelId="{776CE916-7698-49E4-9174-4101D75BEAC4}" type="presOf" srcId="{ED0C38F0-A93A-40AF-9F9E-4592A2B7BD3D}" destId="{BD2F12D6-186D-41C3-A1F2-2C2FD8A1DACB}" srcOrd="0" destOrd="0" presId="urn:microsoft.com/office/officeart/2005/8/layout/vList5"/>
    <dgm:cxn modelId="{126BC4E9-3DF1-4B11-B34E-27D1667F7CAE}" srcId="{A06E50A9-CEDA-48CF-A3CB-C0A15C9CBE56}" destId="{457A44C4-B73C-413B-9155-2D5D0085A207}" srcOrd="3" destOrd="0" parTransId="{F53CB13A-23E8-4F97-AB53-EBE000B454B5}" sibTransId="{FC1297AD-369E-4DA2-A8A2-DF63E1233DD5}"/>
    <dgm:cxn modelId="{B8D10591-1D83-4AC1-A65C-20AC7CE5307B}" type="presOf" srcId="{E3AC9FF0-D907-480A-9D53-C204084CDF56}" destId="{DCD87374-2F68-44BA-B5C2-9B13D45EB560}" srcOrd="0" destOrd="0" presId="urn:microsoft.com/office/officeart/2005/8/layout/vList5"/>
    <dgm:cxn modelId="{EA44D555-D346-433A-84E5-60272BA82089}" srcId="{A06E50A9-CEDA-48CF-A3CB-C0A15C9CBE56}" destId="{E92A6BBD-3EF3-4261-9036-6DABD48CB646}" srcOrd="5" destOrd="0" parTransId="{048AA61B-DFCD-4D41-B472-43D598D4DBCC}" sibTransId="{DF3765FA-D52F-4C4A-89F5-5F3E5101001A}"/>
    <dgm:cxn modelId="{0D44AA3E-82BF-47BF-8133-ED3546D9C18E}" srcId="{A06E50A9-CEDA-48CF-A3CB-C0A15C9CBE56}" destId="{144BB045-3E60-4D00-A02B-EA274126E74A}" srcOrd="4" destOrd="0" parTransId="{EBA66D77-19D6-43CC-932C-B6F58DE085E8}" sibTransId="{8201E066-1E99-4405-AFEF-7F91551B003A}"/>
    <dgm:cxn modelId="{E5F454DB-C083-492E-9CD5-9BCA62C2AD89}" type="presOf" srcId="{E92A6BBD-3EF3-4261-9036-6DABD48CB646}" destId="{A2C200C3-514D-49F0-87FA-9EDAF54BB6B9}" srcOrd="0" destOrd="0" presId="urn:microsoft.com/office/officeart/2005/8/layout/vList5"/>
    <dgm:cxn modelId="{594CBB0F-50A7-44EF-848F-5F9D15B9178E}" type="presOf" srcId="{79D5B93E-7DC8-4148-9287-7A589E5E8015}" destId="{01709772-1294-4A72-B637-C040C471FD8E}" srcOrd="0" destOrd="0" presId="urn:microsoft.com/office/officeart/2005/8/layout/vList5"/>
    <dgm:cxn modelId="{9503BD94-CD63-4DB6-8097-7CBBAA53C97F}" srcId="{42B4167A-BA51-45D1-A519-3CFA8E862F33}" destId="{ED0C38F0-A93A-40AF-9F9E-4592A2B7BD3D}" srcOrd="0" destOrd="0" parTransId="{CC2F7920-66D0-408D-8E60-A5B57619771A}" sibTransId="{83A87B1A-8CB9-482B-BF61-1AF0E4C8CB98}"/>
    <dgm:cxn modelId="{D1C21E1B-B706-4A63-90C2-18FAC75C935C}" srcId="{A06E50A9-CEDA-48CF-A3CB-C0A15C9CBE56}" destId="{42B4167A-BA51-45D1-A519-3CFA8E862F33}" srcOrd="1" destOrd="0" parTransId="{95FDC62A-5E3A-4422-AC47-61482EF1605A}" sibTransId="{2D37FD70-1AD4-40C4-9F46-1B395F0E776D}"/>
    <dgm:cxn modelId="{97A55606-BAA7-41FD-B63C-2044DC111F50}" srcId="{A06E50A9-CEDA-48CF-A3CB-C0A15C9CBE56}" destId="{B879B8B7-B879-4600-AC83-AA8C1EF71C0A}" srcOrd="6" destOrd="0" parTransId="{BCE41C45-18A6-4388-AAC4-117D948FFB16}" sibTransId="{308CCFE7-7896-48B6-AB93-877DE658B367}"/>
    <dgm:cxn modelId="{527F7561-D25A-450E-B023-71C3A125D0A6}" type="presOf" srcId="{36E31964-649C-4632-AF68-7046FC60E5BF}" destId="{F02DADCE-B4A4-4D5A-8DA6-0345189CC0C5}" srcOrd="0" destOrd="0" presId="urn:microsoft.com/office/officeart/2005/8/layout/vList5"/>
    <dgm:cxn modelId="{14B4ABE0-85EB-4211-9DFC-0B3634E2E219}" srcId="{7AAE0340-8A45-4C52-8953-8646A48D574C}" destId="{985C228A-B6A0-42B9-A865-A0DBB2FA4692}" srcOrd="0" destOrd="0" parTransId="{968ED115-BE14-4CD5-B005-DB574891A49C}" sibTransId="{340AB967-DD86-4A03-9376-10219D5E1972}"/>
    <dgm:cxn modelId="{45CA74B2-5CA9-4474-996D-4E49003443E7}" srcId="{E92A6BBD-3EF3-4261-9036-6DABD48CB646}" destId="{11E0CFAD-CC92-4DCC-B41F-0BF9A2AFEDC1}" srcOrd="0" destOrd="0" parTransId="{F8D87E91-9639-4A21-9A70-5B9DFC6E30A8}" sibTransId="{623FB994-B52A-456A-A13F-387E32331B56}"/>
    <dgm:cxn modelId="{6E131019-3370-45A8-8A2D-757462DC437C}" type="presOf" srcId="{457A44C4-B73C-413B-9155-2D5D0085A207}" destId="{A576B5AE-3281-47B7-AF63-32B251FAEFCA}" srcOrd="0" destOrd="0" presId="urn:microsoft.com/office/officeart/2005/8/layout/vList5"/>
    <dgm:cxn modelId="{A3D0D536-F0DC-4F52-886F-BC7BD6FA6E67}" type="presOf" srcId="{11E0CFAD-CC92-4DCC-B41F-0BF9A2AFEDC1}" destId="{6AA25E1E-D319-4995-A380-282FBB9653A0}" srcOrd="0" destOrd="0" presId="urn:microsoft.com/office/officeart/2005/8/layout/vList5"/>
    <dgm:cxn modelId="{E5D04315-ADF9-4317-BB54-152C4C101A03}" srcId="{06C27F64-255E-40F1-ADDC-129E9AF23D80}" destId="{36E31964-649C-4632-AF68-7046FC60E5BF}" srcOrd="0" destOrd="0" parTransId="{71DAA446-2ABD-4A8E-A684-43D18D1574AB}" sibTransId="{A81679DB-79C7-4A1D-A34A-6FB64619F21C}"/>
    <dgm:cxn modelId="{F998FB3F-D0CB-475D-98B3-98434CEE476D}" srcId="{A06E50A9-CEDA-48CF-A3CB-C0A15C9CBE56}" destId="{7AAE0340-8A45-4C52-8953-8646A48D574C}" srcOrd="2" destOrd="0" parTransId="{C4597CB9-761A-4882-94AC-D50B2988B331}" sibTransId="{D8F28606-EFA4-4DC4-B0C5-0B3E27EFA2AE}"/>
    <dgm:cxn modelId="{B3C5E496-5AB4-4F11-A8A8-9D1102CE7E60}" srcId="{A06E50A9-CEDA-48CF-A3CB-C0A15C9CBE56}" destId="{06C27F64-255E-40F1-ADDC-129E9AF23D80}" srcOrd="0" destOrd="0" parTransId="{2CC6637B-B622-4E66-BD59-A62DCADD619A}" sibTransId="{4C8B3316-08A1-4159-98D6-5F54062FF80A}"/>
    <dgm:cxn modelId="{447D8524-298C-403E-A570-E0A2D9104AE7}" srcId="{B879B8B7-B879-4600-AC83-AA8C1EF71C0A}" destId="{8DF6BE56-47CC-41F6-B29D-618F89DB84AA}" srcOrd="0" destOrd="0" parTransId="{EC5A2B4C-C07E-4DC3-9F27-3EBA39D913CA}" sibTransId="{7B6C8658-1AFD-4942-95DC-AA84B026C8BF}"/>
    <dgm:cxn modelId="{21838393-00CD-4E7E-922F-F92B12639E8C}" type="presOf" srcId="{06C27F64-255E-40F1-ADDC-129E9AF23D80}" destId="{37DCE11F-D855-4BC4-926D-2613C4B5046F}" srcOrd="0" destOrd="0" presId="urn:microsoft.com/office/officeart/2005/8/layout/vList5"/>
    <dgm:cxn modelId="{C30AF2E6-CE29-412F-A6ED-2AC1C321F358}" type="presParOf" srcId="{1C57157A-A35B-4F2C-8751-79C2930713E0}" destId="{9C17B99F-90DC-4FF5-B978-3F8AA361E8E9}" srcOrd="0" destOrd="0" presId="urn:microsoft.com/office/officeart/2005/8/layout/vList5"/>
    <dgm:cxn modelId="{36EFD8D3-DF20-4812-B4D5-445F255AD105}" type="presParOf" srcId="{9C17B99F-90DC-4FF5-B978-3F8AA361E8E9}" destId="{37DCE11F-D855-4BC4-926D-2613C4B5046F}" srcOrd="0" destOrd="0" presId="urn:microsoft.com/office/officeart/2005/8/layout/vList5"/>
    <dgm:cxn modelId="{03FBFB2B-E09C-4443-8A6A-512E862394E0}" type="presParOf" srcId="{9C17B99F-90DC-4FF5-B978-3F8AA361E8E9}" destId="{F02DADCE-B4A4-4D5A-8DA6-0345189CC0C5}" srcOrd="1" destOrd="0" presId="urn:microsoft.com/office/officeart/2005/8/layout/vList5"/>
    <dgm:cxn modelId="{BD8F47CE-FB51-4CCB-83AC-702C53395F15}" type="presParOf" srcId="{1C57157A-A35B-4F2C-8751-79C2930713E0}" destId="{E2E9E9F9-44E9-4FCA-9BD1-DCC640A2E495}" srcOrd="1" destOrd="0" presId="urn:microsoft.com/office/officeart/2005/8/layout/vList5"/>
    <dgm:cxn modelId="{D87C533D-9C28-4A6B-B0AD-EC13C2E56E34}" type="presParOf" srcId="{1C57157A-A35B-4F2C-8751-79C2930713E0}" destId="{B7423FA0-E506-4C63-967F-7FCA5CC8FE69}" srcOrd="2" destOrd="0" presId="urn:microsoft.com/office/officeart/2005/8/layout/vList5"/>
    <dgm:cxn modelId="{82A8187F-5714-41E1-801E-BE6F8A99DE4E}" type="presParOf" srcId="{B7423FA0-E506-4C63-967F-7FCA5CC8FE69}" destId="{DDB776C7-AE74-4AAB-AAF2-16A35B3FDA3B}" srcOrd="0" destOrd="0" presId="urn:microsoft.com/office/officeart/2005/8/layout/vList5"/>
    <dgm:cxn modelId="{0A37F194-A999-48E9-866D-9809037C290C}" type="presParOf" srcId="{B7423FA0-E506-4C63-967F-7FCA5CC8FE69}" destId="{BD2F12D6-186D-41C3-A1F2-2C2FD8A1DACB}" srcOrd="1" destOrd="0" presId="urn:microsoft.com/office/officeart/2005/8/layout/vList5"/>
    <dgm:cxn modelId="{1463EC87-4B4A-473E-8705-13DA9D9CF9B9}" type="presParOf" srcId="{1C57157A-A35B-4F2C-8751-79C2930713E0}" destId="{6840EA21-1EF0-41ED-A07E-4B4DA9B02065}" srcOrd="3" destOrd="0" presId="urn:microsoft.com/office/officeart/2005/8/layout/vList5"/>
    <dgm:cxn modelId="{1FF925B3-6AC8-4F29-BE48-9D046C1DDE8F}" type="presParOf" srcId="{1C57157A-A35B-4F2C-8751-79C2930713E0}" destId="{8FB8E4EA-1685-482B-88F0-6B05D7E9C70D}" srcOrd="4" destOrd="0" presId="urn:microsoft.com/office/officeart/2005/8/layout/vList5"/>
    <dgm:cxn modelId="{BB8E5C70-30F2-4A7E-A03F-56B3013105A9}" type="presParOf" srcId="{8FB8E4EA-1685-482B-88F0-6B05D7E9C70D}" destId="{5B54C7D3-22A3-4055-8F79-706E42CF035C}" srcOrd="0" destOrd="0" presId="urn:microsoft.com/office/officeart/2005/8/layout/vList5"/>
    <dgm:cxn modelId="{15DA610E-4681-47E2-BBCA-8C448D3A3048}" type="presParOf" srcId="{8FB8E4EA-1685-482B-88F0-6B05D7E9C70D}" destId="{059BEC65-3AD5-486F-A0FB-BEF2E5130A44}" srcOrd="1" destOrd="0" presId="urn:microsoft.com/office/officeart/2005/8/layout/vList5"/>
    <dgm:cxn modelId="{BB9F76EF-9E63-49A1-AAB9-D98F4F75D380}" type="presParOf" srcId="{1C57157A-A35B-4F2C-8751-79C2930713E0}" destId="{F5A7B112-E46C-4113-9AFB-18F1B328DBC5}" srcOrd="5" destOrd="0" presId="urn:microsoft.com/office/officeart/2005/8/layout/vList5"/>
    <dgm:cxn modelId="{DB5D46A2-4A8D-4477-9173-F3942AD1DEE6}" type="presParOf" srcId="{1C57157A-A35B-4F2C-8751-79C2930713E0}" destId="{F189861A-E0F4-4888-B066-116E2728A91C}" srcOrd="6" destOrd="0" presId="urn:microsoft.com/office/officeart/2005/8/layout/vList5"/>
    <dgm:cxn modelId="{0C520575-0B50-48A8-B05B-44DCF0B45FB2}" type="presParOf" srcId="{F189861A-E0F4-4888-B066-116E2728A91C}" destId="{A576B5AE-3281-47B7-AF63-32B251FAEFCA}" srcOrd="0" destOrd="0" presId="urn:microsoft.com/office/officeart/2005/8/layout/vList5"/>
    <dgm:cxn modelId="{733DA803-60FF-4BC4-ABC9-2C77EBA71273}" type="presParOf" srcId="{F189861A-E0F4-4888-B066-116E2728A91C}" destId="{DCD87374-2F68-44BA-B5C2-9B13D45EB560}" srcOrd="1" destOrd="0" presId="urn:microsoft.com/office/officeart/2005/8/layout/vList5"/>
    <dgm:cxn modelId="{C5CA518D-0172-4C3B-9F87-131BF8F98BA9}" type="presParOf" srcId="{1C57157A-A35B-4F2C-8751-79C2930713E0}" destId="{6A5063D1-3521-45CC-A9CB-B6336F70AEBA}" srcOrd="7" destOrd="0" presId="urn:microsoft.com/office/officeart/2005/8/layout/vList5"/>
    <dgm:cxn modelId="{2069C442-0E45-4F59-A86C-5C5344A087D5}" type="presParOf" srcId="{1C57157A-A35B-4F2C-8751-79C2930713E0}" destId="{1FDD8E74-BFF4-44F8-91A5-6A40736CCB45}" srcOrd="8" destOrd="0" presId="urn:microsoft.com/office/officeart/2005/8/layout/vList5"/>
    <dgm:cxn modelId="{5B40ABF1-52D7-4128-AE33-A957704F4A5E}" type="presParOf" srcId="{1FDD8E74-BFF4-44F8-91A5-6A40736CCB45}" destId="{BE51C2F2-6B56-4869-80BE-B76543ABB646}" srcOrd="0" destOrd="0" presId="urn:microsoft.com/office/officeart/2005/8/layout/vList5"/>
    <dgm:cxn modelId="{B95824C7-FE19-40A3-B11A-8637FFA4DB13}" type="presParOf" srcId="{1FDD8E74-BFF4-44F8-91A5-6A40736CCB45}" destId="{01709772-1294-4A72-B637-C040C471FD8E}" srcOrd="1" destOrd="0" presId="urn:microsoft.com/office/officeart/2005/8/layout/vList5"/>
    <dgm:cxn modelId="{69FF457D-BA04-4D4D-A213-4BE77D247688}" type="presParOf" srcId="{1C57157A-A35B-4F2C-8751-79C2930713E0}" destId="{5B005F71-180C-4644-A98C-7D5402099E06}" srcOrd="9" destOrd="0" presId="urn:microsoft.com/office/officeart/2005/8/layout/vList5"/>
    <dgm:cxn modelId="{E59DC187-B6A2-42AC-AA67-79CE7B0878A5}" type="presParOf" srcId="{1C57157A-A35B-4F2C-8751-79C2930713E0}" destId="{F36B7580-9AA9-4F41-8798-17A1055534FB}" srcOrd="10" destOrd="0" presId="urn:microsoft.com/office/officeart/2005/8/layout/vList5"/>
    <dgm:cxn modelId="{360B1913-EDCF-4967-B1C4-60DDB9ACCB0D}" type="presParOf" srcId="{F36B7580-9AA9-4F41-8798-17A1055534FB}" destId="{A2C200C3-514D-49F0-87FA-9EDAF54BB6B9}" srcOrd="0" destOrd="0" presId="urn:microsoft.com/office/officeart/2005/8/layout/vList5"/>
    <dgm:cxn modelId="{16D55AEB-BA8E-4660-94F9-7D5F1A327A12}" type="presParOf" srcId="{F36B7580-9AA9-4F41-8798-17A1055534FB}" destId="{6AA25E1E-D319-4995-A380-282FBB9653A0}" srcOrd="1" destOrd="0" presId="urn:microsoft.com/office/officeart/2005/8/layout/vList5"/>
    <dgm:cxn modelId="{5B55EA8C-5C9D-455F-984D-9624F8A5B40F}" type="presParOf" srcId="{1C57157A-A35B-4F2C-8751-79C2930713E0}" destId="{B2F25F8F-6FC7-47BE-9343-F80DDB388602}" srcOrd="11" destOrd="0" presId="urn:microsoft.com/office/officeart/2005/8/layout/vList5"/>
    <dgm:cxn modelId="{09EAD4B2-E68B-4033-9FA5-42FAF60B2FCB}" type="presParOf" srcId="{1C57157A-A35B-4F2C-8751-79C2930713E0}" destId="{ECDD7F4C-8696-40B5-83A8-C90DEE64A552}" srcOrd="12" destOrd="0" presId="urn:microsoft.com/office/officeart/2005/8/layout/vList5"/>
    <dgm:cxn modelId="{5B6332F7-D090-4AC9-985C-E6F7900E84BC}" type="presParOf" srcId="{ECDD7F4C-8696-40B5-83A8-C90DEE64A552}" destId="{F90531BA-96E6-434E-BE97-8AD4B2596E01}" srcOrd="0" destOrd="0" presId="urn:microsoft.com/office/officeart/2005/8/layout/vList5"/>
    <dgm:cxn modelId="{D5A49E08-3675-440C-9A2F-389D7F4B93C5}" type="presParOf" srcId="{ECDD7F4C-8696-40B5-83A8-C90DEE64A552}" destId="{7535E134-5820-49FE-81E6-F498872941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DADCE-B4A4-4D5A-8DA6-0345189CC0C5}">
      <dsp:nvSpPr>
        <dsp:cNvPr id="0" name=""/>
        <dsp:cNvSpPr/>
      </dsp:nvSpPr>
      <dsp:spPr>
        <a:xfrm rot="5400000">
          <a:off x="2498292" y="-982020"/>
          <a:ext cx="49591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14. – 27. november 2012</a:t>
          </a:r>
          <a:endParaRPr lang="nb-NO" sz="1400" kern="1200" dirty="0"/>
        </a:p>
      </dsp:txBody>
      <dsp:txXfrm rot="-5400000">
        <a:off x="1453896" y="86584"/>
        <a:ext cx="2560496" cy="447495"/>
      </dsp:txXfrm>
    </dsp:sp>
    <dsp:sp modelId="{37DCE11F-D855-4BC4-926D-2613C4B5046F}">
      <dsp:nvSpPr>
        <dsp:cNvPr id="0" name=""/>
        <dsp:cNvSpPr/>
      </dsp:nvSpPr>
      <dsp:spPr>
        <a:xfrm>
          <a:off x="0" y="386"/>
          <a:ext cx="1453896" cy="6198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 smtClean="0"/>
            <a:t>Feltperiode</a:t>
          </a:r>
          <a:endParaRPr lang="nb-NO" sz="1300" kern="1200" dirty="0"/>
        </a:p>
      </dsp:txBody>
      <dsp:txXfrm>
        <a:off x="30260" y="30646"/>
        <a:ext cx="1393376" cy="559368"/>
      </dsp:txXfrm>
    </dsp:sp>
    <dsp:sp modelId="{BD2F12D6-186D-41C3-A1F2-2C2FD8A1DACB}">
      <dsp:nvSpPr>
        <dsp:cNvPr id="0" name=""/>
        <dsp:cNvSpPr/>
      </dsp:nvSpPr>
      <dsp:spPr>
        <a:xfrm rot="5400000">
          <a:off x="2498292" y="-331137"/>
          <a:ext cx="49591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Medlemmer i næringsrådene</a:t>
          </a:r>
          <a:endParaRPr lang="nb-NO" sz="1400" kern="1200" dirty="0"/>
        </a:p>
      </dsp:txBody>
      <dsp:txXfrm rot="-5400000">
        <a:off x="1453896" y="737467"/>
        <a:ext cx="2560496" cy="447495"/>
      </dsp:txXfrm>
    </dsp:sp>
    <dsp:sp modelId="{DDB776C7-AE74-4AAB-AAF2-16A35B3FDA3B}">
      <dsp:nvSpPr>
        <dsp:cNvPr id="0" name=""/>
        <dsp:cNvSpPr/>
      </dsp:nvSpPr>
      <dsp:spPr>
        <a:xfrm>
          <a:off x="0" y="651270"/>
          <a:ext cx="1453896" cy="6198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 smtClean="0"/>
            <a:t>Utvalg</a:t>
          </a:r>
        </a:p>
      </dsp:txBody>
      <dsp:txXfrm>
        <a:off x="30260" y="681530"/>
        <a:ext cx="1393376" cy="559368"/>
      </dsp:txXfrm>
    </dsp:sp>
    <dsp:sp modelId="{059BEC65-3AD5-486F-A0FB-BEF2E5130A44}">
      <dsp:nvSpPr>
        <dsp:cNvPr id="0" name=""/>
        <dsp:cNvSpPr/>
      </dsp:nvSpPr>
      <dsp:spPr>
        <a:xfrm rot="5400000">
          <a:off x="2498292" y="319746"/>
          <a:ext cx="49591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Tallene er veid</a:t>
          </a:r>
          <a:endParaRPr lang="nb-NO" sz="1400" kern="1200" dirty="0"/>
        </a:p>
      </dsp:txBody>
      <dsp:txXfrm rot="-5400000">
        <a:off x="1453896" y="1388350"/>
        <a:ext cx="2560496" cy="447495"/>
      </dsp:txXfrm>
    </dsp:sp>
    <dsp:sp modelId="{5B54C7D3-22A3-4055-8F79-706E42CF035C}">
      <dsp:nvSpPr>
        <dsp:cNvPr id="0" name=""/>
        <dsp:cNvSpPr/>
      </dsp:nvSpPr>
      <dsp:spPr>
        <a:xfrm>
          <a:off x="0" y="1302153"/>
          <a:ext cx="1453896" cy="6198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 smtClean="0"/>
            <a:t>Veiemetode</a:t>
          </a:r>
          <a:endParaRPr lang="nb-NO" sz="1300" kern="1200" dirty="0"/>
        </a:p>
      </dsp:txBody>
      <dsp:txXfrm>
        <a:off x="30260" y="1332413"/>
        <a:ext cx="1393376" cy="559368"/>
      </dsp:txXfrm>
    </dsp:sp>
    <dsp:sp modelId="{DCD87374-2F68-44BA-B5C2-9B13D45EB560}">
      <dsp:nvSpPr>
        <dsp:cNvPr id="0" name=""/>
        <dsp:cNvSpPr/>
      </dsp:nvSpPr>
      <dsp:spPr>
        <a:xfrm rot="5400000">
          <a:off x="2498292" y="970629"/>
          <a:ext cx="49591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Martin </a:t>
          </a:r>
          <a:r>
            <a:rPr lang="nb-NO" sz="1400" kern="1200" dirty="0" err="1" smtClean="0"/>
            <a:t>Hirth</a:t>
          </a:r>
          <a:endParaRPr lang="nb-NO" sz="1400" kern="1200" dirty="0"/>
        </a:p>
      </dsp:txBody>
      <dsp:txXfrm rot="-5400000">
        <a:off x="1453896" y="2039233"/>
        <a:ext cx="2560496" cy="447495"/>
      </dsp:txXfrm>
    </dsp:sp>
    <dsp:sp modelId="{A576B5AE-3281-47B7-AF63-32B251FAEFCA}">
      <dsp:nvSpPr>
        <dsp:cNvPr id="0" name=""/>
        <dsp:cNvSpPr/>
      </dsp:nvSpPr>
      <dsp:spPr>
        <a:xfrm>
          <a:off x="0" y="1953037"/>
          <a:ext cx="1453896" cy="6198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 smtClean="0"/>
            <a:t>Kontakt – Bergen Næringsråd</a:t>
          </a:r>
          <a:endParaRPr lang="nb-NO" sz="1300" kern="1200" dirty="0"/>
        </a:p>
      </dsp:txBody>
      <dsp:txXfrm>
        <a:off x="30260" y="1983297"/>
        <a:ext cx="1393376" cy="559368"/>
      </dsp:txXfrm>
    </dsp:sp>
    <dsp:sp modelId="{01709772-1294-4A72-B637-C040C471FD8E}">
      <dsp:nvSpPr>
        <dsp:cNvPr id="0" name=""/>
        <dsp:cNvSpPr/>
      </dsp:nvSpPr>
      <dsp:spPr>
        <a:xfrm rot="5400000">
          <a:off x="2498292" y="1621512"/>
          <a:ext cx="49591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Allan Andreassen	</a:t>
          </a:r>
          <a:endParaRPr lang="nb-NO" sz="1400" kern="1200" dirty="0"/>
        </a:p>
      </dsp:txBody>
      <dsp:txXfrm rot="-5400000">
        <a:off x="1453896" y="2690116"/>
        <a:ext cx="2560496" cy="447495"/>
      </dsp:txXfrm>
    </dsp:sp>
    <dsp:sp modelId="{BE51C2F2-6B56-4869-80BE-B76543ABB646}">
      <dsp:nvSpPr>
        <dsp:cNvPr id="0" name=""/>
        <dsp:cNvSpPr/>
      </dsp:nvSpPr>
      <dsp:spPr>
        <a:xfrm>
          <a:off x="0" y="2603920"/>
          <a:ext cx="1453896" cy="6198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 smtClean="0"/>
            <a:t>Kontakt – </a:t>
          </a:r>
          <a:r>
            <a:rPr lang="nb-NO" sz="1300" kern="1200" dirty="0" err="1" smtClean="0"/>
            <a:t>Advicia</a:t>
          </a:r>
          <a:endParaRPr lang="nb-NO" sz="1300" kern="1200" dirty="0"/>
        </a:p>
      </dsp:txBody>
      <dsp:txXfrm>
        <a:off x="30260" y="2634180"/>
        <a:ext cx="1393376" cy="559368"/>
      </dsp:txXfrm>
    </dsp:sp>
    <dsp:sp modelId="{6AA25E1E-D319-4995-A380-282FBB9653A0}">
      <dsp:nvSpPr>
        <dsp:cNvPr id="0" name=""/>
        <dsp:cNvSpPr/>
      </dsp:nvSpPr>
      <dsp:spPr>
        <a:xfrm rot="5400000">
          <a:off x="2498292" y="2272396"/>
          <a:ext cx="49591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2093</a:t>
          </a:r>
          <a:endParaRPr lang="nb-NO" sz="1400" kern="1200" dirty="0"/>
        </a:p>
      </dsp:txBody>
      <dsp:txXfrm rot="-5400000">
        <a:off x="1453896" y="3341000"/>
        <a:ext cx="2560496" cy="447495"/>
      </dsp:txXfrm>
    </dsp:sp>
    <dsp:sp modelId="{A2C200C3-514D-49F0-87FA-9EDAF54BB6B9}">
      <dsp:nvSpPr>
        <dsp:cNvPr id="0" name=""/>
        <dsp:cNvSpPr/>
      </dsp:nvSpPr>
      <dsp:spPr>
        <a:xfrm>
          <a:off x="0" y="3254803"/>
          <a:ext cx="1453896" cy="6198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 smtClean="0"/>
            <a:t>Antall svar</a:t>
          </a:r>
          <a:endParaRPr lang="nb-NO" sz="1300" kern="1200" dirty="0"/>
        </a:p>
      </dsp:txBody>
      <dsp:txXfrm>
        <a:off x="30260" y="3285063"/>
        <a:ext cx="1393376" cy="559368"/>
      </dsp:txXfrm>
    </dsp:sp>
    <dsp:sp modelId="{7535E134-5820-49FE-81E6-F49887294116}">
      <dsp:nvSpPr>
        <dsp:cNvPr id="0" name=""/>
        <dsp:cNvSpPr/>
      </dsp:nvSpPr>
      <dsp:spPr>
        <a:xfrm rot="5400000">
          <a:off x="2498292" y="2923279"/>
          <a:ext cx="49591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E-postundersøkelse</a:t>
          </a:r>
          <a:endParaRPr lang="nb-NO" sz="1400" kern="1200" dirty="0"/>
        </a:p>
      </dsp:txBody>
      <dsp:txXfrm rot="-5400000">
        <a:off x="1453896" y="3991883"/>
        <a:ext cx="2560496" cy="447495"/>
      </dsp:txXfrm>
    </dsp:sp>
    <dsp:sp modelId="{F90531BA-96E6-434E-BE97-8AD4B2596E01}">
      <dsp:nvSpPr>
        <dsp:cNvPr id="0" name=""/>
        <dsp:cNvSpPr/>
      </dsp:nvSpPr>
      <dsp:spPr>
        <a:xfrm>
          <a:off x="0" y="3905687"/>
          <a:ext cx="1453896" cy="6198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 smtClean="0"/>
            <a:t>Metode</a:t>
          </a:r>
          <a:endParaRPr lang="nb-NO" sz="1300" kern="1200" dirty="0"/>
        </a:p>
      </dsp:txBody>
      <dsp:txXfrm>
        <a:off x="30260" y="3935947"/>
        <a:ext cx="1393376" cy="559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10995-58F6-4F31-B2D7-BBAC72EC4A95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1602E-0DBE-48A2-BF6F-7744418AA2F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770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602E-0DBE-48A2-BF6F-7744418AA2F3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"/>
          <p:cNvGrpSpPr>
            <a:grpSpLocks/>
          </p:cNvGrpSpPr>
          <p:nvPr userDrawn="1"/>
        </p:nvGrpSpPr>
        <p:grpSpPr bwMode="auto">
          <a:xfrm>
            <a:off x="5580113" y="0"/>
            <a:ext cx="3563888" cy="6858000"/>
            <a:chOff x="7329" y="0"/>
            <a:chExt cx="4911" cy="15840"/>
          </a:xfrm>
          <a:solidFill>
            <a:srgbClr val="9ED900">
              <a:alpha val="40000"/>
            </a:srgbClr>
          </a:solidFill>
        </p:grpSpPr>
        <p:grpSp>
          <p:nvGrpSpPr>
            <p:cNvPr id="22" name="Group 3"/>
            <p:cNvGrpSpPr>
              <a:grpSpLocks/>
            </p:cNvGrpSpPr>
            <p:nvPr/>
          </p:nvGrpSpPr>
          <p:grpSpPr bwMode="auto">
            <a:xfrm>
              <a:off x="7344" y="0"/>
              <a:ext cx="4895" cy="15840"/>
              <a:chOff x="7560" y="0"/>
              <a:chExt cx="4699" cy="15840"/>
            </a:xfrm>
            <a:grpFill/>
          </p:grpSpPr>
          <p:sp>
            <p:nvSpPr>
              <p:cNvPr id="25" name="Rectangle 4"/>
              <p:cNvSpPr>
                <a:spLocks noChangeArrowheads="1"/>
              </p:cNvSpPr>
              <p:nvPr/>
            </p:nvSpPr>
            <p:spPr bwMode="auto">
              <a:xfrm>
                <a:off x="7754" y="0"/>
                <a:ext cx="4505" cy="1584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26" name="Rectangle 5" descr="Light vertical"/>
              <p:cNvSpPr>
                <a:spLocks noChangeArrowheads="1"/>
              </p:cNvSpPr>
              <p:nvPr/>
            </p:nvSpPr>
            <p:spPr bwMode="auto">
              <a:xfrm>
                <a:off x="7560" y="8"/>
                <a:ext cx="195" cy="15825"/>
              </a:xfrm>
              <a:prstGeom prst="rect">
                <a:avLst/>
              </a:prstGeom>
              <a:grp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7344" y="0"/>
              <a:ext cx="4896" cy="2764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  <a:effectLst/>
          </p:spPr>
          <p:txBody>
            <a:bodyPr vert="horz" wrap="square" lIns="365760" tIns="182880" rIns="182880" bIns="182880" numCol="1" anchor="b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2012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7329" y="10658"/>
              <a:ext cx="4889" cy="4462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  <a:effectLst/>
          </p:spPr>
          <p:txBody>
            <a:bodyPr vert="horz" wrap="square" lIns="365760" tIns="182880" rIns="182880" bIns="182880" numCol="1" anchor="b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Advicia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|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Advicia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 AS | 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Løvenskioldsgate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 26 | 0260 Oslo |</a:t>
              </a:r>
              <a:b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</a:b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|Tel: (+47) 22 43 08 09 | Fax: (+47) 21 02 70 71|</a:t>
              </a:r>
              <a:b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</a:b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|E-mail: info@advicia.no|</a:t>
              </a:r>
            </a:p>
          </p:txBody>
        </p:sp>
      </p:grpSp>
      <p:pic>
        <p:nvPicPr>
          <p:cNvPr id="27" name="Picture 26" descr="motion.jp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580112" y="1772816"/>
            <a:ext cx="3528392" cy="374441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08920"/>
            <a:ext cx="6400800" cy="648072"/>
          </a:xfrm>
          <a:prstGeom prst="round2Diag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hort slide man">
    <p:bg>
      <p:bgPr>
        <a:blipFill dpi="0" rotWithShape="1">
          <a:blip r:embed="rId2" cstate="email">
            <a:lum/>
          </a:blip>
          <a:srcRect/>
          <a:stretch>
            <a:fillRect l="49000" t="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hort slide Business">
    <p:bg>
      <p:bgPr>
        <a:blipFill dpi="0" rotWithShape="1">
          <a:blip r:embed="rId2" cstate="email">
            <a:alphaModFix amt="40000"/>
            <a:lum/>
          </a:blip>
          <a:srcRect/>
          <a:stretch>
            <a:fillRect l="49000" t="20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ound2Diag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5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44824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3203848" y="1484784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4"/>
          </p:nvPr>
        </p:nvSpPr>
        <p:spPr>
          <a:xfrm>
            <a:off x="3203848" y="1844823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5"/>
          </p:nvPr>
        </p:nvSpPr>
        <p:spPr>
          <a:xfrm>
            <a:off x="5940152" y="1484784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6"/>
          </p:nvPr>
        </p:nvSpPr>
        <p:spPr>
          <a:xfrm>
            <a:off x="5940152" y="1844823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5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44824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3203848" y="1484784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4"/>
          </p:nvPr>
        </p:nvSpPr>
        <p:spPr>
          <a:xfrm>
            <a:off x="3203848" y="1844823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5"/>
          </p:nvPr>
        </p:nvSpPr>
        <p:spPr>
          <a:xfrm>
            <a:off x="5940152" y="1484784"/>
            <a:ext cx="2674640" cy="360040"/>
          </a:xfrm>
          <a:prstGeom prst="rect">
            <a:avLst/>
          </a:prstGeom>
          <a:solidFill>
            <a:srgbClr val="4B707D">
              <a:alpha val="40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6"/>
          </p:nvPr>
        </p:nvSpPr>
        <p:spPr>
          <a:xfrm>
            <a:off x="5940152" y="1844823"/>
            <a:ext cx="2674640" cy="428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 t="20000" b="20000"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 t="20000" b="20000"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 Same Side Corner Rectangle 4"/>
          <p:cNvSpPr/>
          <p:nvPr userDrawn="1"/>
        </p:nvSpPr>
        <p:spPr>
          <a:xfrm rot="5400000">
            <a:off x="565964" y="198739"/>
            <a:ext cx="5168263" cy="6300192"/>
          </a:xfrm>
          <a:prstGeom prst="round2SameRect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solidFill>
              <a:srgbClr val="739EAD">
                <a:alpha val="4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ivider">
    <p:bg>
      <p:bgPr>
        <a:blipFill dpi="0" rotWithShape="1">
          <a:blip r:embed="rId2" cstate="email">
            <a:alphaModFix amt="40000"/>
            <a:lum/>
          </a:blip>
          <a:srcRect/>
          <a:stretch>
            <a:fillRect l="1000" t="15000" r="45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928" y="404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 rot="16200000">
            <a:off x="3862822" y="826627"/>
            <a:ext cx="5111750" cy="5277570"/>
          </a:xfrm>
          <a:solidFill>
            <a:srgbClr val="BBD0D7">
              <a:alpha val="40000"/>
            </a:srgbClr>
          </a:solidFill>
        </p:spPr>
        <p:txBody>
          <a:bodyPr vert="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ivider 1">
    <p:bg>
      <p:bgPr>
        <a:blipFill dpi="0" rotWithShape="1">
          <a:blip r:embed="rId2" cstate="email">
            <a:alphaModFix amt="40000"/>
            <a:lum/>
          </a:blip>
          <a:srcRect/>
          <a:stretch>
            <a:fillRect l="1000" t="15000" r="45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928" y="404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 rot="16200000">
            <a:off x="3862822" y="826627"/>
            <a:ext cx="5111750" cy="5277570"/>
          </a:xfrm>
          <a:solidFill>
            <a:srgbClr val="BBD0D7">
              <a:alpha val="40000"/>
            </a:srgbClr>
          </a:solidFill>
        </p:spPr>
        <p:txBody>
          <a:bodyPr vert="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ivider 2">
    <p:bg>
      <p:bgPr>
        <a:blipFill dpi="0" rotWithShape="1">
          <a:blip r:embed="rId2" cstate="email">
            <a:alphaModFix amt="40000"/>
            <a:lum/>
          </a:blip>
          <a:srcRect/>
          <a:stretch>
            <a:fillRect l="1000" t="15000" r="45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928" y="404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 rot="16200000">
            <a:off x="3862822" y="826627"/>
            <a:ext cx="5111750" cy="5277570"/>
          </a:xfrm>
          <a:solidFill>
            <a:srgbClr val="BBD0D7">
              <a:alpha val="40000"/>
            </a:srgbClr>
          </a:solidFill>
        </p:spPr>
        <p:txBody>
          <a:bodyPr vert="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ivider 3">
    <p:bg>
      <p:bgPr>
        <a:blipFill dpi="0" rotWithShape="1">
          <a:blip r:embed="rId2" cstate="email">
            <a:alphaModFix amt="40000"/>
            <a:lum/>
          </a:blip>
          <a:srcRect/>
          <a:stretch>
            <a:fillRect l="1000" t="15000" r="45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928" y="404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 rot="16200000">
            <a:off x="3862822" y="826627"/>
            <a:ext cx="5111750" cy="5277570"/>
          </a:xfrm>
          <a:solidFill>
            <a:srgbClr val="BBD0D7">
              <a:alpha val="40000"/>
            </a:srgbClr>
          </a:solidFill>
        </p:spPr>
        <p:txBody>
          <a:bodyPr vert="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64288" y="6165304"/>
            <a:ext cx="1840840" cy="6095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2"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64288" y="6165304"/>
            <a:ext cx="1840840" cy="6095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2588-4C60-4F82-8912-486954563296}" type="datetimeFigureOut">
              <a:rPr lang="nb-NO" smtClean="0"/>
              <a:pPr/>
              <a:t>13.12.2012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309320"/>
            <a:ext cx="2527920" cy="55617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w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1" cstate="email">
            <a:lum/>
          </a:blip>
          <a:srcRect/>
          <a:stretch>
            <a:fillRect t="4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B707D">
              <a:alpha val="70000"/>
            </a:srgbClr>
          </a:soli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oundRect">
            <a:avLst/>
          </a:prstGeom>
          <a:solidFill>
            <a:srgbClr val="BBD0D7">
              <a:alpha val="40000"/>
            </a:srgbClr>
          </a:solidFill>
          <a:ln>
            <a:solidFill>
              <a:srgbClr val="739EAD">
                <a:alpha val="50000"/>
              </a:srgb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42588-4C60-4F82-8912-486954563296}" type="datetimeFigureOut">
              <a:rPr lang="nb-NO" smtClean="0"/>
              <a:pPr/>
              <a:t>13.12.2012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5357C-D4C0-4E19-A867-477A0D9E25B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3995936" y="6453336"/>
            <a:ext cx="1152128" cy="332656"/>
          </a:xfrm>
          <a:prstGeom prst="roundRect">
            <a:avLst/>
          </a:prstGeom>
          <a:blipFill dpi="0" rotWithShape="1">
            <a:blip r:embed="rId32" cstate="email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7" r:id="rId26"/>
    <p:sldLayoutId id="2147483708" r:id="rId27"/>
    <p:sldLayoutId id="2147483705" r:id="rId28"/>
    <p:sldLayoutId id="2147483706" r:id="rId29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598695"/>
        </a:buClr>
        <a:buFont typeface="Helvetica" pitchFamily="34" charset="0"/>
        <a:buChar char="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598695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598695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598695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598695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Landsdekkende næringspolitisk undersøkelse 2012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Storbygruppen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 undersøkelsen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3626617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 respondentene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708921"/>
            <a:ext cx="7772400" cy="169798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Region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Svarprosent per region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Størrelse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Bransje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Flest respondenter kommer fra Bergen, Trondheim eller Stavanger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Svarprosent per region – Høyest svarprosent i Bergen (21 %), lavest for Oslo handelskammer (9 %)</a:t>
            </a:r>
            <a:endParaRPr lang="nb-NO" sz="2400" b="1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Sylinder 6"/>
          <p:cNvSpPr txBox="1"/>
          <p:nvPr/>
        </p:nvSpPr>
        <p:spPr>
          <a:xfrm>
            <a:off x="2195736" y="5425479"/>
            <a:ext cx="2414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Svarprosent ikke tilgjengelig</a:t>
            </a:r>
            <a:endParaRPr lang="nb-NO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61 % av respondentene kommer fra bedrifter med færre enn 50 ansatte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Varehandel, konsulentvirksomhet og bygg- og anleggsvirksomhet står for 1/3 av respondentene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12776"/>
          <a:ext cx="822960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Generelle næringspolitiske spørsmål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Viktigste behov for å styrke fremtidig konkurranseevne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Viktige spørsmål i forkant av Stortingsvalget i 2013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Skatter og avgifter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Regionenes største utfordringer i et langsiktig perspektiv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Tilgang på relevant arbeidskraft og forutsigbare politiske avgjørelser viktigst for fremtidig konkurranseevne</a:t>
            </a:r>
            <a:endParaRPr lang="nb-NO" sz="2400" b="1" dirty="0"/>
          </a:p>
        </p:txBody>
      </p:sp>
      <p:graphicFrame>
        <p:nvGraphicFramePr>
          <p:cNvPr id="9" name="Plassholder for innhold 8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 smtClean="0"/>
              <a:t/>
            </a:r>
            <a:br>
              <a:rPr lang="nb-NO" sz="2800" b="1" dirty="0" smtClean="0"/>
            </a:br>
            <a:r>
              <a:rPr lang="nb-NO" sz="2800" b="1" dirty="0" smtClean="0"/>
              <a:t>Viktigste behov for å styrke fremtidig konkurranseevne per region (1 av 3)</a:t>
            </a:r>
            <a:br>
              <a:rPr lang="nb-NO" sz="2800" b="1" dirty="0" smtClean="0"/>
            </a:b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Viktigste behov for å styrke fremtidig konkurranseevne per region (2 av 3)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Viktigste behov for å styrke fremtidig konkurranseevne per region (3 av 3)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b="1" dirty="0" smtClean="0"/>
              <a:t>Forutsigbare rammevilkår blir oftest nevnt som et  viktig spørsmål i forkant av Stortingsvalget i 2013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74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 smtClean="0"/>
              <a:t/>
            </a:r>
            <a:br>
              <a:rPr lang="nb-NO" sz="2800" b="1" dirty="0" smtClean="0"/>
            </a:br>
            <a:r>
              <a:rPr lang="nb-NO" sz="2800" b="1" dirty="0" smtClean="0"/>
              <a:t>Viktige spørsmål i forkant av Stortingsvalget i 2013 (1 av 4)</a:t>
            </a:r>
            <a:br>
              <a:rPr lang="nb-NO" sz="2800" b="1" dirty="0" smtClean="0"/>
            </a:b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Viktige spørsmål i forkant av Stortingsvalget i 2013 (2 av 4)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Viktige spørsmål i forkant av Stortingsvalget i 2013 (3 av 4)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Viktige spørsmål i forkant av Stortingsvalget i 2013 (4 av 4)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Formueskatten og arbeidsgiversavgift er i følge respondentene de mest utfordrende skatter og avgifter for næringslivet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Skatter og avgifter (1 av 2)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Skatter og avgifter (2 av 2)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Over halvparten mener at det å rekruttere kompetent arbeidskraft er en utfordring i et langsiktig perspektiv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Regionens største utfordringer i et langsiktig perspektiv (1 av 4)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Regionens største utfordringer i et langsiktig perspektiv (2 av 4)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Regionens største utfordringer i et langsiktig perspektiv (3 av 4)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Regionens største utfordringer i et langsiktig perspektiv (4 av 4)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Økonomisk status og fremtidsutsikt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Forventet økonomisk resultat for 2012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Planlagt omsetningsnivå for 2012 i forhold til dagens nivå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Nye kapitalkrav og konsekvenser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Todeling av norsk økonomi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De fleste respondentene tror på moderat vekst (42 %) eller ingen forandring fra 2011 (40%)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68 % planlegger økt omsetning i 2013 i forhold til dagens nivå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De fleste respondentene har ikke søkt om banklån i løpet av de siste 12 måneder, mens 22 % har søkt og fått ønsket banklån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Delte meninger om hvorvidt man merker større todeling av norsk økonomi i oljerelatert industri og annen virksomhet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Kompetanse og rekruttering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Rekruttering – behov for ulike utdanningsnivå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Grupper det er vanskelig å rekruttere fra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Planer om arbeidskraft med akademisk bakgrunn (oppfølgingsspørsmål)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Strategi for å sikre mer arbeidskraft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Tilfredsheten med tilrettelegging for å hente arbeidskraft fra utlandet</a:t>
            </a:r>
            <a:endParaRPr lang="nb-NO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Bedriftene vil rekruttere primært medarbeidere med mastergrad, fagutdanning eller </a:t>
            </a:r>
            <a:r>
              <a:rPr lang="nb-NO" sz="2400" b="1" dirty="0" err="1" smtClean="0"/>
              <a:t>bachelorgrad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Rekruttering – utdanningsnivå (1 av 2)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Rekruttering – utdanningsnivå (2 av 2)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b="1" dirty="0" smtClean="0"/>
              <a:t>Nyutdannede akademikere og fagarbeidere er de gruppene det er størst problem å rekruttere fra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Ingeniører og økonomer blir det mest behov for når det gjelder arbeidskraft med akademisk bakgrunn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Arbeidskraft med akademisk bakgrunn (1 av 3)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Arbeidskraft med akademisk bakgrunn (2 av 3)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Arbeidskraft med akademisk bakgrunn (3 av 3)</a:t>
            </a:r>
            <a:endParaRPr lang="nb-NO" sz="28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Flere personer ut igjen i arbeidslivet og satsing på utenlandsk arbeidskraft er de mest ønskede strategier for å sikre mer arbeidskraft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000" b="1" dirty="0" smtClean="0"/>
              <a:t>Bedriftene er ikke spesielt tilfreds med tilrettelegging for å hente arbeidskraft fra utlandet på, verken på statlig eller kommunalt nivå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Fylkeskommunale spørsmål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Hva er de viktigste tiltak fylkespolitikerne kan bidra med for å fremme utviklingen av næringslivet i regionen?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Den fylkeskommunale strukturen i Norge</a:t>
            </a:r>
            <a:endParaRPr lang="nb-NO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Sikre god kvalitet på videregående opplæring og bedre </a:t>
            </a:r>
            <a:r>
              <a:rPr lang="nb-NO" sz="2000" b="1" dirty="0" err="1" smtClean="0"/>
              <a:t>veiløsninger</a:t>
            </a:r>
            <a:r>
              <a:rPr lang="nb-NO" sz="2000" b="1" dirty="0" smtClean="0"/>
              <a:t> er de viktigste tiltak fylkespolitikerne kan bidra med for næringslivet i regionen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Viktigste tiltak fylkespolitikerne kan bidra med for å fremme utviklingen av næringslivet i regionen (1 av 3)</a:t>
            </a:r>
            <a:br>
              <a:rPr lang="nb-NO" sz="2000" b="1" dirty="0" smtClean="0"/>
            </a:b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Viktigste tiltak fylkespolitikerne kan bidra med for å fremme utviklingen av næringslivet i regionen (2 av 3)</a:t>
            </a:r>
            <a:endParaRPr lang="nb-NO" sz="20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Viktigste tiltak fylkespolitikerne kan bidra med for å fremme utviklingen av næringslivet i regionen (3 av 3)</a:t>
            </a:r>
            <a:endParaRPr lang="nb-NO" sz="20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48 % mener fylkeskommunen bør legges ned og 36 % mener den bør inngå i større regioner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Transport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Økonomiske konsekvenser av trafikale forsinkelser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Transportform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Tiltak for økt bruk av kollektiv transport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Bompengenivå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Organisering av kollektivtilbudet i byene</a:t>
            </a:r>
            <a:endParaRPr lang="nb-NO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Over halvparten (52 %) mener trafikale forsinkelser har medført økonomiske tap eller merkostnad for bedriften det siste året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Over halvparten (55 %) av de som har svart at trafikale forsinkelser fører til tap eller merkostnad for bedriften sier at tapet utgjør mer enn 1 time per uke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De fleste bruker egen bil til og fra jobb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Sterk forbedring av kollektivtilbudet blir nevnt som det viktigste tiltaket for at man skal bruke mer kollektiv transport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Tiltak for mer bruk av kollektiv transport (1 av 3)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1" dirty="0" smtClean="0">
                <a:solidFill>
                  <a:prstClr val="white"/>
                </a:solidFill>
              </a:rPr>
              <a:t>Tiltak for mer bruk av kollektiv transport (2 av 3)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1" dirty="0" smtClean="0">
                <a:solidFill>
                  <a:prstClr val="white"/>
                </a:solidFill>
              </a:rPr>
              <a:t>Tiltak for mer bruk av kollektiv transport (3 av 3)</a:t>
            </a:r>
            <a:endParaRPr lang="nb-NO" dirty="0"/>
          </a:p>
        </p:txBody>
      </p:sp>
      <p:graphicFrame>
        <p:nvGraphicFramePr>
          <p:cNvPr id="5" name="Diagram 26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43 % anser dagens nivå på bompenger som akseptabel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Delte meninger på hvem som burde ha ansvaret for organisering av kollektivtilbudet i byene, 33 % mener at begge nivå (fylkeskommunene og kommunen) bør ha et felles ansvar)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Kommunale spørsmål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Kommunale satsingsområder for å skape attraktive lokaliseringssteder for bedriften og arbeidstakere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Eiendomsskatt på næringsbygg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Kommunestrukturen i Norge</a:t>
            </a:r>
            <a:endParaRPr lang="nb-NO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1800" b="1" dirty="0" smtClean="0"/>
              <a:t>Attraktive boligområder, effektiv og kvalitetsmessig plan- og byggesaksbehandling og markedsføring er nevnt som de viktigste tiltak for at kommunene skal være attraktive for bedrifter og arbeidstakere</a:t>
            </a:r>
            <a:endParaRPr lang="nb-NO" sz="1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Kommunale satsingsområder for å skape attraktive lokaliseringssteder for bedriften og arbeidstakere (1 av 3)</a:t>
            </a:r>
            <a:endParaRPr lang="nb-NO" sz="20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Kommunale satsingsområder for å skape attraktive lokaliseringssteder for bedriften og arbeidstakere (2 av 3)</a:t>
            </a:r>
            <a:br>
              <a:rPr lang="nb-NO" sz="2000" b="1" dirty="0" smtClean="0"/>
            </a:b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000" b="1" dirty="0" smtClean="0">
                <a:solidFill>
                  <a:prstClr val="white"/>
                </a:solidFill>
              </a:rPr>
              <a:t>Kommunale satsingsområder for å skape attraktive lokaliseringssteder for bedriften og arbeidstakere (3 av 3)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Eiendomsskatt bidrar ikke til at kommunen utvikles og blir mer attraktiv, men fører ikke til at bedriftene vurderer å flytte ut av kommunene i følge respondentene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Autofit/>
          </a:bodyPr>
          <a:lstStyle/>
          <a:p>
            <a:r>
              <a:rPr lang="nb-NO" sz="2400" b="1" dirty="0" smtClean="0"/>
              <a:t>De fleste mener at antall kommuner bør reduseres ved tvungen (62 %) eller frivillig (31 %) sammenslåing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34 % av de som mener kommuneantallet bør reduseres sier at det burde reduseres til ca. 200 kommuner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Advicia mal compressed">
  <a:themeElements>
    <a:clrScheme name="Custom 3">
      <a:dk1>
        <a:sysClr val="windowText" lastClr="000000"/>
      </a:dk1>
      <a:lt1>
        <a:sysClr val="window" lastClr="FFFFFF"/>
      </a:lt1>
      <a:dk2>
        <a:srgbClr val="BBD0D7"/>
      </a:dk2>
      <a:lt2>
        <a:srgbClr val="EEECE1"/>
      </a:lt2>
      <a:accent1>
        <a:srgbClr val="598695"/>
      </a:accent1>
      <a:accent2>
        <a:srgbClr val="9ED900"/>
      </a:accent2>
      <a:accent3>
        <a:srgbClr val="BBD0D7"/>
      </a:accent3>
      <a:accent4>
        <a:srgbClr val="739EAD"/>
      </a:accent4>
      <a:accent5>
        <a:srgbClr val="DAFF71"/>
      </a:accent5>
      <a:accent6>
        <a:srgbClr val="466976"/>
      </a:accent6>
      <a:hlink>
        <a:srgbClr val="0000FF"/>
      </a:hlink>
      <a:folHlink>
        <a:srgbClr val="800080"/>
      </a:folHlink>
    </a:clrScheme>
    <a:fontScheme name="Custom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Advicia mal compressed</Template>
  <TotalTime>585</TotalTime>
  <Words>1035</Words>
  <Application>Microsoft Office PowerPoint</Application>
  <PresentationFormat>Skjermfremvisning (4:3)</PresentationFormat>
  <Paragraphs>109</Paragraphs>
  <Slides>66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66</vt:i4>
      </vt:variant>
    </vt:vector>
  </HeadingPairs>
  <TitlesOfParts>
    <vt:vector size="67" baseType="lpstr">
      <vt:lpstr>Advicia mal compressed</vt:lpstr>
      <vt:lpstr>Landsdekkende næringspolitisk undersøkelse 2012</vt:lpstr>
      <vt:lpstr>Om undersøkelsen</vt:lpstr>
      <vt:lpstr>Om respondentene</vt:lpstr>
      <vt:lpstr>Flest respondenter kommer fra Bergen, Trondheim eller Stavanger</vt:lpstr>
      <vt:lpstr>Svarprosent per region – Høyest svarprosent i Bergen (21 %), lavest for Oslo handelskammer (9 %)</vt:lpstr>
      <vt:lpstr>61 % av respondentene kommer fra bedrifter med færre enn 50 ansatte</vt:lpstr>
      <vt:lpstr>Varehandel, konsulentvirksomhet og bygg- og anleggsvirksomhet står for 1/3 av respondentene</vt:lpstr>
      <vt:lpstr>Generelle næringspolitiske spørsmål</vt:lpstr>
      <vt:lpstr>Tilgang på relevant arbeidskraft og forutsigbare politiske avgjørelser viktigst for fremtidig konkurranseevne</vt:lpstr>
      <vt:lpstr> Viktigste behov for å styrke fremtidig konkurranseevne per region (1 av 3) </vt:lpstr>
      <vt:lpstr>Viktigste behov for å styrke fremtidig konkurranseevne per region (2 av 3)</vt:lpstr>
      <vt:lpstr>Viktigste behov for å styrke fremtidig konkurranseevne per region (3 av 3)</vt:lpstr>
      <vt:lpstr>Forutsigbare rammevilkår blir oftest nevnt som et  viktig spørsmål i forkant av Stortingsvalget i 2013</vt:lpstr>
      <vt:lpstr> Viktige spørsmål i forkant av Stortingsvalget i 2013 (1 av 4) </vt:lpstr>
      <vt:lpstr>Viktige spørsmål i forkant av Stortingsvalget i 2013 (2 av 4)</vt:lpstr>
      <vt:lpstr>Viktige spørsmål i forkant av Stortingsvalget i 2013 (3 av 4)</vt:lpstr>
      <vt:lpstr>Viktige spørsmål i forkant av Stortingsvalget i 2013 (4 av 4)</vt:lpstr>
      <vt:lpstr>Formueskatten og arbeidsgiversavgift er i følge respondentene de mest utfordrende skatter og avgifter for næringslivet</vt:lpstr>
      <vt:lpstr>Skatter og avgifter (1 av 2)</vt:lpstr>
      <vt:lpstr>Skatter og avgifter (2 av 2)</vt:lpstr>
      <vt:lpstr>Over halvparten mener at det å rekruttere kompetent arbeidskraft er en utfordring i et langsiktig perspektiv</vt:lpstr>
      <vt:lpstr>Regionens største utfordringer i et langsiktig perspektiv (1 av 4)</vt:lpstr>
      <vt:lpstr>Regionens største utfordringer i et langsiktig perspektiv (2 av 4)</vt:lpstr>
      <vt:lpstr>Regionens største utfordringer i et langsiktig perspektiv (3 av 4)</vt:lpstr>
      <vt:lpstr>Regionens største utfordringer i et langsiktig perspektiv (4 av 4)</vt:lpstr>
      <vt:lpstr>Økonomisk status og fremtidsutsikt</vt:lpstr>
      <vt:lpstr>De fleste respondentene tror på moderat vekst (42 %) eller ingen forandring fra 2011 (40%)</vt:lpstr>
      <vt:lpstr>68 % planlegger økt omsetning i 2013 i forhold til dagens nivå</vt:lpstr>
      <vt:lpstr>De fleste respondentene har ikke søkt om banklån i løpet av de siste 12 måneder, mens 22 % har søkt og fått ønsket banklån</vt:lpstr>
      <vt:lpstr>Delte meninger om hvorvidt man merker større todeling av norsk økonomi i oljerelatert industri og annen virksomhet</vt:lpstr>
      <vt:lpstr>Kompetanse og rekruttering</vt:lpstr>
      <vt:lpstr>Bedriftene vil rekruttere primært medarbeidere med mastergrad, fagutdanning eller bachelorgrad</vt:lpstr>
      <vt:lpstr>Rekruttering – utdanningsnivå (1 av 2)</vt:lpstr>
      <vt:lpstr>Rekruttering – utdanningsnivå (2 av 2)</vt:lpstr>
      <vt:lpstr>Nyutdannede akademikere og fagarbeidere er de gruppene det er størst problem å rekruttere fra</vt:lpstr>
      <vt:lpstr>Ingeniører og økonomer blir det mest behov for når det gjelder arbeidskraft med akademisk bakgrunn</vt:lpstr>
      <vt:lpstr>Arbeidskraft med akademisk bakgrunn (1 av 3)</vt:lpstr>
      <vt:lpstr>Arbeidskraft med akademisk bakgrunn (2 av 3)</vt:lpstr>
      <vt:lpstr>Arbeidskraft med akademisk bakgrunn (3 av 3)</vt:lpstr>
      <vt:lpstr>Flere personer ut igjen i arbeidslivet og satsing på utenlandsk arbeidskraft er de mest ønskede strategier for å sikre mer arbeidskraft</vt:lpstr>
      <vt:lpstr>Bedriftene er ikke spesielt tilfreds med tilrettelegging for å hente arbeidskraft fra utlandet på, verken på statlig eller kommunalt nivå</vt:lpstr>
      <vt:lpstr>Fylkeskommunale spørsmål</vt:lpstr>
      <vt:lpstr>Sikre god kvalitet på videregående opplæring og bedre veiløsninger er de viktigste tiltak fylkespolitikerne kan bidra med for næringslivet i regionen</vt:lpstr>
      <vt:lpstr>Viktigste tiltak fylkespolitikerne kan bidra med for å fremme utviklingen av næringslivet i regionen (1 av 3) </vt:lpstr>
      <vt:lpstr>Viktigste tiltak fylkespolitikerne kan bidra med for å fremme utviklingen av næringslivet i regionen (2 av 3)</vt:lpstr>
      <vt:lpstr>Viktigste tiltak fylkespolitikerne kan bidra med for å fremme utviklingen av næringslivet i regionen (3 av 3)</vt:lpstr>
      <vt:lpstr>48 % mener fylkeskommunen bør legges ned og 36 % mener den bør inngå i større regioner</vt:lpstr>
      <vt:lpstr>Transport</vt:lpstr>
      <vt:lpstr>Over halvparten (52 %) mener trafikale forsinkelser har medført økonomiske tap eller merkostnad for bedriften det siste året</vt:lpstr>
      <vt:lpstr>Over halvparten (55 %) av de som har svart at trafikale forsinkelser fører til tap eller merkostnad for bedriften sier at tapet utgjør mer enn 1 time per uke</vt:lpstr>
      <vt:lpstr>De fleste bruker egen bil til og fra jobb</vt:lpstr>
      <vt:lpstr>Sterk forbedring av kollektivtilbudet blir nevnt som det viktigste tiltaket for at man skal bruke mer kollektiv transport</vt:lpstr>
      <vt:lpstr>Tiltak for mer bruk av kollektiv transport (1 av 3)</vt:lpstr>
      <vt:lpstr>Tiltak for mer bruk av kollektiv transport (2 av 3)</vt:lpstr>
      <vt:lpstr>Tiltak for mer bruk av kollektiv transport (3 av 3)</vt:lpstr>
      <vt:lpstr>43 % anser dagens nivå på bompenger som akseptabel</vt:lpstr>
      <vt:lpstr>Delte meninger på hvem som burde ha ansvaret for organisering av kollektivtilbudet i byene, 33 % mener at begge nivå (fylkeskommunene og kommunen) bør ha et felles ansvar)</vt:lpstr>
      <vt:lpstr>Kommunale spørsmål</vt:lpstr>
      <vt:lpstr>Attraktive boligområder, effektiv og kvalitetsmessig plan- og byggesaksbehandling og markedsføring er nevnt som de viktigste tiltak for at kommunene skal være attraktive for bedrifter og arbeidstakere</vt:lpstr>
      <vt:lpstr>Kommunale satsingsområder for å skape attraktive lokaliseringssteder for bedriften og arbeidstakere (1 av 3)</vt:lpstr>
      <vt:lpstr>Kommunale satsingsområder for å skape attraktive lokaliseringssteder for bedriften og arbeidstakere (2 av 3) </vt:lpstr>
      <vt:lpstr>Kommunale satsingsområder for å skape attraktive lokaliseringssteder for bedriften og arbeidstakere (3 av 3)</vt:lpstr>
      <vt:lpstr>Eiendomsskatt bidrar ikke til at kommunen utvikles og blir mer attraktiv, men fører ikke til at bedriftene vurderer å flytte ut av kommunene i følge respondentene</vt:lpstr>
      <vt:lpstr>De fleste mener at antall kommuner bør reduseres ved tvungen (62 %) eller frivillig (31 %) sammenslåing</vt:lpstr>
      <vt:lpstr>34 % av de som mener kommuneantallet bør reduseres sier at det burde reduseres til ca. 200 kommuner</vt:lpstr>
      <vt:lpstr>PowerPoint-presentasjon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Katerina</dc:creator>
  <cp:lastModifiedBy>Martin Hirth</cp:lastModifiedBy>
  <cp:revision>93</cp:revision>
  <dcterms:created xsi:type="dcterms:W3CDTF">2012-11-27T11:30:58Z</dcterms:created>
  <dcterms:modified xsi:type="dcterms:W3CDTF">2012-12-13T12:56:13Z</dcterms:modified>
</cp:coreProperties>
</file>